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1.xml" ContentType="application/vnd.openxmlformats-officedocument.drawingml.char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slideLayouts/slideLayout1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0" r:id="rId3"/>
    <p:sldMasterId id="2147483664" r:id="rId4"/>
  </p:sldMasterIdLst>
  <p:sldIdLst>
    <p:sldId id="279" r:id="rId5"/>
    <p:sldId id="327" r:id="rId6"/>
    <p:sldId id="332" r:id="rId7"/>
    <p:sldId id="342" r:id="rId8"/>
    <p:sldId id="341" r:id="rId9"/>
    <p:sldId id="343" r:id="rId10"/>
    <p:sldId id="264" r:id="rId11"/>
    <p:sldId id="344" r:id="rId12"/>
    <p:sldId id="345" r:id="rId13"/>
    <p:sldId id="346" r:id="rId14"/>
    <p:sldId id="347" r:id="rId15"/>
    <p:sldId id="348" r:id="rId16"/>
    <p:sldId id="349" r:id="rId17"/>
    <p:sldId id="350" r:id="rId18"/>
    <p:sldId id="351" r:id="rId19"/>
    <p:sldId id="333" r:id="rId20"/>
    <p:sldId id="28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055"/>
    <a:srgbClr val="B1000B"/>
    <a:srgbClr val="4A9EF0"/>
    <a:srgbClr val="A7CFF0"/>
    <a:srgbClr val="185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Strip out original</a:t>
            </a:r>
            <a:r>
              <a:rPr lang="en-US" baseline="0" dirty="0" smtClean="0"/>
              <a:t> chart title and u</a:t>
            </a:r>
            <a:r>
              <a:rPr lang="en-US" dirty="0" smtClean="0"/>
              <a:t>se NCA brand</a:t>
            </a:r>
            <a:r>
              <a:rPr lang="en-US" baseline="0" dirty="0" smtClean="0"/>
              <a:t> </a:t>
            </a:r>
            <a:r>
              <a:rPr lang="en-US" dirty="0" smtClean="0"/>
              <a:t>colors if possible</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4A9EF0"/>
            </a:solidFill>
            <a:ln>
              <a:solidFill>
                <a:srgbClr val="4A9EF0"/>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1000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3F505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99932040"/>
        <c:axId val="299929920"/>
      </c:barChart>
      <c:catAx>
        <c:axId val="2999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929920"/>
        <c:crosses val="autoZero"/>
        <c:auto val="1"/>
        <c:lblAlgn val="ctr"/>
        <c:lblOffset val="100"/>
        <c:noMultiLvlLbl val="0"/>
      </c:catAx>
      <c:valAx>
        <c:axId val="29992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932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Strip out original</a:t>
            </a:r>
            <a:r>
              <a:rPr lang="en-US" baseline="0" dirty="0" smtClean="0"/>
              <a:t> chart title and u</a:t>
            </a:r>
            <a:r>
              <a:rPr lang="en-US" dirty="0" smtClean="0"/>
              <a:t>se NCA brand</a:t>
            </a:r>
            <a:r>
              <a:rPr lang="en-US" baseline="0" dirty="0" smtClean="0"/>
              <a:t> </a:t>
            </a:r>
            <a:r>
              <a:rPr lang="en-US" dirty="0" smtClean="0"/>
              <a:t>colors if possible</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4A9EF0"/>
            </a:solidFill>
            <a:ln>
              <a:solidFill>
                <a:srgbClr val="4A9EF0"/>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1000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3F505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99926528"/>
        <c:axId val="299921016"/>
      </c:barChart>
      <c:catAx>
        <c:axId val="29992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921016"/>
        <c:crosses val="autoZero"/>
        <c:auto val="1"/>
        <c:lblAlgn val="ctr"/>
        <c:lblOffset val="100"/>
        <c:noMultiLvlLbl val="0"/>
      </c:catAx>
      <c:valAx>
        <c:axId val="299921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92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Strip out original</a:t>
            </a:r>
            <a:r>
              <a:rPr lang="en-US" baseline="0" dirty="0" smtClean="0"/>
              <a:t> chart title and u</a:t>
            </a:r>
            <a:r>
              <a:rPr lang="en-US" dirty="0" smtClean="0"/>
              <a:t>se NCA brand</a:t>
            </a:r>
            <a:r>
              <a:rPr lang="en-US" baseline="0" dirty="0" smtClean="0"/>
              <a:t> </a:t>
            </a:r>
            <a:r>
              <a:rPr lang="en-US" dirty="0" smtClean="0"/>
              <a:t>colors if possible</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4A9EF0"/>
            </a:solidFill>
            <a:ln>
              <a:solidFill>
                <a:srgbClr val="4A9EF0"/>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1000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3F505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99920592"/>
        <c:axId val="299921440"/>
      </c:barChart>
      <c:catAx>
        <c:axId val="29992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921440"/>
        <c:crosses val="autoZero"/>
        <c:auto val="1"/>
        <c:lblAlgn val="ctr"/>
        <c:lblOffset val="100"/>
        <c:noMultiLvlLbl val="0"/>
      </c:catAx>
      <c:valAx>
        <c:axId val="299921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92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sic Slide with Subheads">
    <p:spTree>
      <p:nvGrpSpPr>
        <p:cNvPr id="1" name=""/>
        <p:cNvGrpSpPr/>
        <p:nvPr/>
      </p:nvGrpSpPr>
      <p:grpSpPr>
        <a:xfrm>
          <a:off x="0" y="0"/>
          <a:ext cx="0" cy="0"/>
          <a:chOff x="0" y="0"/>
          <a:chExt cx="0" cy="0"/>
        </a:xfrm>
      </p:grpSpPr>
      <p:sp>
        <p:nvSpPr>
          <p:cNvPr id="8" name="TextBox 7"/>
          <p:cNvSpPr txBox="1"/>
          <p:nvPr userDrawn="1"/>
        </p:nvSpPr>
        <p:spPr>
          <a:xfrm>
            <a:off x="1110564"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Slide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1306286"/>
            <a:ext cx="8438606" cy="4758226"/>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800" dirty="0" smtClean="0">
                <a:solidFill>
                  <a:srgbClr val="3F5055"/>
                </a:solidFill>
                <a:latin typeface="Helvetica Neue" panose="02000403000000020004" pitchFamily="2" charset="0"/>
                <a:cs typeface="Constantia" panose="02030602050306030303" pitchFamily="18" charset="0"/>
              </a:rPr>
              <a:t>Slide text should be large and sparse, providing a prompt for your remarks, not the full text.</a:t>
            </a:r>
          </a:p>
          <a:p>
            <a:pPr lvl="1" eaLnBrk="1" hangingPunct="1">
              <a:lnSpc>
                <a:spcPct val="120000"/>
              </a:lnSpc>
              <a:spcAft>
                <a:spcPts val="1200"/>
              </a:spcAft>
              <a:buClr>
                <a:srgbClr val="185BC4"/>
              </a:buClr>
            </a:pPr>
            <a:r>
              <a:rPr lang="en-US" altLang="en-US" sz="2800" dirty="0" smtClean="0">
                <a:solidFill>
                  <a:srgbClr val="B1000B"/>
                </a:solidFill>
                <a:latin typeface="Archer Semibold" pitchFamily="50" charset="0"/>
                <a:cs typeface="Constantia" panose="02030602050306030303" pitchFamily="18" charset="0"/>
              </a:rPr>
              <a:t>SUBHEAD 1:</a:t>
            </a:r>
            <a:r>
              <a:rPr lang="en-US" altLang="en-US" sz="2800" dirty="0" smtClean="0">
                <a:solidFill>
                  <a:srgbClr val="3F5055"/>
                </a:solidFill>
                <a:latin typeface="Helvetica Neue" panose="02000503000000020004" pitchFamily="2"/>
                <a:cs typeface="Constantia" panose="02030602050306030303" pitchFamily="18" charset="0"/>
              </a:rPr>
              <a:t> Here’s the definition</a:t>
            </a:r>
          </a:p>
          <a:p>
            <a:pPr lvl="1" eaLnBrk="1" hangingPunct="1">
              <a:lnSpc>
                <a:spcPct val="120000"/>
              </a:lnSpc>
              <a:spcAft>
                <a:spcPts val="1200"/>
              </a:spcAft>
              <a:buClr>
                <a:srgbClr val="185BC4"/>
              </a:buClr>
            </a:pPr>
            <a:r>
              <a:rPr lang="en-US" altLang="en-US" sz="2800" kern="1200" dirty="0" smtClean="0">
                <a:solidFill>
                  <a:srgbClr val="B1000B"/>
                </a:solidFill>
                <a:latin typeface="Archer Semibold" pitchFamily="50" charset="0"/>
                <a:ea typeface="+mn-ea"/>
                <a:cs typeface="Constantia" panose="02030602050306030303" pitchFamily="18" charset="0"/>
              </a:rPr>
              <a:t>SUBHEAD 2:</a:t>
            </a:r>
            <a:r>
              <a:rPr lang="en-US" altLang="en-US" sz="2800" dirty="0" smtClean="0">
                <a:solidFill>
                  <a:srgbClr val="3F5055"/>
                </a:solidFill>
                <a:latin typeface="Helvetica Neue" panose="02000503000000020004" pitchFamily="2"/>
                <a:cs typeface="Constantia" panose="02030602050306030303" pitchFamily="18" charset="0"/>
              </a:rPr>
              <a:t> Here’s another</a:t>
            </a:r>
          </a:p>
          <a:p>
            <a:pPr lvl="1" eaLnBrk="1" hangingPunct="1">
              <a:lnSpc>
                <a:spcPct val="120000"/>
              </a:lnSpc>
              <a:spcAft>
                <a:spcPts val="1200"/>
              </a:spcAft>
              <a:buClr>
                <a:srgbClr val="185BC4"/>
              </a:buClr>
            </a:pPr>
            <a:r>
              <a:rPr lang="en-US" altLang="en-US" sz="2800" kern="1200" dirty="0" smtClean="0">
                <a:solidFill>
                  <a:srgbClr val="B1000B"/>
                </a:solidFill>
                <a:latin typeface="Archer Semibold" pitchFamily="50" charset="0"/>
                <a:ea typeface="+mn-ea"/>
                <a:cs typeface="Constantia" panose="02030602050306030303" pitchFamily="18" charset="0"/>
              </a:rPr>
              <a:t>SUBHEAD 3:</a:t>
            </a:r>
            <a:r>
              <a:rPr lang="en-US" altLang="en-US" sz="2800" dirty="0" smtClean="0">
                <a:solidFill>
                  <a:srgbClr val="3F5055"/>
                </a:solidFill>
                <a:latin typeface="Helvetica Neue" panose="02000503000000020004" pitchFamily="2"/>
                <a:cs typeface="Constantia" panose="02030602050306030303" pitchFamily="18" charset="0"/>
              </a:rPr>
              <a:t> You get the picture</a:t>
            </a:r>
          </a:p>
          <a:p>
            <a:pPr eaLnBrk="1" hangingPunct="1">
              <a:lnSpc>
                <a:spcPct val="120000"/>
              </a:lnSpc>
              <a:spcAft>
                <a:spcPts val="1200"/>
              </a:spcAft>
              <a:buClr>
                <a:srgbClr val="185BC4"/>
              </a:buClr>
            </a:pPr>
            <a:r>
              <a:rPr lang="en-US" altLang="en-US" sz="2800" dirty="0" smtClean="0">
                <a:solidFill>
                  <a:srgbClr val="3F5055"/>
                </a:solidFill>
                <a:latin typeface="Helvetica Neue" panose="02000403000000020004" pitchFamily="2" charset="0"/>
                <a:cs typeface="Constantia" panose="02030602050306030303" pitchFamily="18" charset="0"/>
              </a:rPr>
              <a:t>Slides should have more than </a:t>
            </a:r>
            <a:r>
              <a:rPr lang="en-US" altLang="en-US" sz="2800" baseline="0" dirty="0" smtClean="0">
                <a:solidFill>
                  <a:srgbClr val="3F5055"/>
                </a:solidFill>
                <a:latin typeface="Helvetica Neue" panose="02000403000000020004" pitchFamily="2" charset="0"/>
                <a:cs typeface="Constantia" panose="02030602050306030303" pitchFamily="18" charset="0"/>
              </a:rPr>
              <a:t>block text. Break up short sentences with subheads, graphics, etc. </a:t>
            </a:r>
            <a:endParaRPr lang="en-US" altLang="en-US" sz="2800" dirty="0" smtClean="0">
              <a:solidFill>
                <a:srgbClr val="3F5055"/>
              </a:solidFill>
              <a:latin typeface="Helvetica Neue" panose="02000403000000020004" pitchFamily="2" charset="0"/>
              <a:cs typeface="Constantia" panose="02030602050306030303" pitchFamily="18" charset="0"/>
            </a:endParaRPr>
          </a:p>
          <a:p>
            <a:endParaRPr lang="en-US" dirty="0"/>
          </a:p>
        </p:txBody>
      </p:sp>
    </p:spTree>
    <p:extLst>
      <p:ext uri="{BB962C8B-B14F-4D97-AF65-F5344CB8AC3E}">
        <p14:creationId xmlns:p14="http://schemas.microsoft.com/office/powerpoint/2010/main" val="3695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16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lide with Data or Graphics">
    <p:spTree>
      <p:nvGrpSpPr>
        <p:cNvPr id="1" name=""/>
        <p:cNvGrpSpPr/>
        <p:nvPr/>
      </p:nvGrpSpPr>
      <p:grpSpPr>
        <a:xfrm>
          <a:off x="0" y="0"/>
          <a:ext cx="0" cy="0"/>
          <a:chOff x="0" y="0"/>
          <a:chExt cx="0" cy="0"/>
        </a:xfrm>
      </p:grpSpPr>
      <p:sp>
        <p:nvSpPr>
          <p:cNvPr id="8" name="TextBox 7"/>
          <p:cNvSpPr txBox="1"/>
          <p:nvPr userDrawn="1"/>
        </p:nvSpPr>
        <p:spPr>
          <a:xfrm>
            <a:off x="1084438"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Graphic or Data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6048120"/>
            <a:ext cx="8438606" cy="425629"/>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000" dirty="0" smtClean="0">
                <a:solidFill>
                  <a:srgbClr val="3F5055"/>
                </a:solidFill>
                <a:latin typeface="Helvetica Neue" panose="02000503000000020004" pitchFamily="2"/>
                <a:cs typeface="Constantia" panose="02030602050306030303" pitchFamily="18" charset="0"/>
              </a:rPr>
              <a:t>Provide light </a:t>
            </a:r>
            <a:r>
              <a:rPr lang="en-US" altLang="en-US" sz="2000" baseline="0" dirty="0" smtClean="0">
                <a:solidFill>
                  <a:srgbClr val="3F5055"/>
                </a:solidFill>
                <a:latin typeface="Helvetica Neue" panose="02000503000000020004" pitchFamily="2"/>
                <a:cs typeface="Constantia" panose="02030602050306030303" pitchFamily="18" charset="0"/>
              </a:rPr>
              <a:t>explanatory text if necessary</a:t>
            </a:r>
            <a:endParaRPr lang="en-US" altLang="en-US" sz="2000" dirty="0" smtClean="0">
              <a:solidFill>
                <a:srgbClr val="3F5055"/>
              </a:solidFill>
              <a:latin typeface="Helvetica Neue" panose="02000503000000020004" pitchFamily="2"/>
              <a:cs typeface="Constantia" panose="02030602050306030303" pitchFamily="18" charset="0"/>
            </a:endParaRPr>
          </a:p>
        </p:txBody>
      </p:sp>
      <p:graphicFrame>
        <p:nvGraphicFramePr>
          <p:cNvPr id="4" name="Chart 3"/>
          <p:cNvGraphicFramePr/>
          <p:nvPr userDrawn="1">
            <p:extLst>
              <p:ext uri="{D42A27DB-BD31-4B8C-83A1-F6EECF244321}">
                <p14:modId xmlns:p14="http://schemas.microsoft.com/office/powerpoint/2010/main" val="1105406978"/>
              </p:ext>
            </p:extLst>
          </p:nvPr>
        </p:nvGraphicFramePr>
        <p:xfrm>
          <a:off x="1084438" y="1353511"/>
          <a:ext cx="8366034" cy="4681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1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lide with Bulleted Lists">
    <p:spTree>
      <p:nvGrpSpPr>
        <p:cNvPr id="1" name=""/>
        <p:cNvGrpSpPr/>
        <p:nvPr/>
      </p:nvGrpSpPr>
      <p:grpSpPr>
        <a:xfrm>
          <a:off x="0" y="0"/>
          <a:ext cx="0" cy="0"/>
          <a:chOff x="0" y="0"/>
          <a:chExt cx="0" cy="0"/>
        </a:xfrm>
      </p:grpSpPr>
      <p:sp>
        <p:nvSpPr>
          <p:cNvPr id="4" name="Rectangle 5"/>
          <p:cNvSpPr>
            <a:spLocks noGrp="1" noChangeArrowheads="1"/>
          </p:cNvSpPr>
          <p:nvPr>
            <p:ph sz="quarter" idx="1" hasCustomPrompt="1"/>
          </p:nvPr>
        </p:nvSpPr>
        <p:spPr>
          <a:xfrm>
            <a:off x="1339165" y="1319346"/>
            <a:ext cx="8428037" cy="4572000"/>
          </a:xfrm>
          <a:prstGeom prst="rect">
            <a:avLst/>
          </a:prstGeom>
        </p:spPr>
        <p:txBody>
          <a:bodyPr/>
          <a:lstStyle>
            <a:lvl1pPr>
              <a:defRPr baseline="0"/>
            </a:lvl1pPr>
            <a:lvl2pPr marL="685800" indent="-228600">
              <a:spcBef>
                <a:spcPts val="1200"/>
              </a:spcBef>
              <a:buFont typeface="Wingdings" panose="05000000000000000000" pitchFamily="2" charset="2"/>
              <a:buChar char="§"/>
              <a:defRPr/>
            </a:lvl2pPr>
          </a:lstStyle>
          <a:p>
            <a:pPr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Bulleted lists are in this format</a:t>
            </a:r>
          </a:p>
          <a:p>
            <a:pPr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Keep bullets short, on one line if possible </a:t>
            </a:r>
          </a:p>
          <a:p>
            <a:pPr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They’re just for quick reference and shouldn’t distract viewers from your speech</a:t>
            </a:r>
          </a:p>
          <a:p>
            <a:pPr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More examples:</a:t>
            </a:r>
          </a:p>
          <a:p>
            <a:pPr lvl="1"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Victim Support and Advocacy</a:t>
            </a:r>
          </a:p>
          <a:p>
            <a:pPr lvl="1"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Medical Evaluation</a:t>
            </a:r>
          </a:p>
          <a:p>
            <a:pPr lvl="1"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Mental Health</a:t>
            </a:r>
          </a:p>
          <a:p>
            <a:pPr lvl="1"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Child-Focused Setting</a:t>
            </a:r>
          </a:p>
          <a:p>
            <a:pPr eaLnBrk="1" hangingPunct="1"/>
            <a:endParaRPr lang="en-US" altLang="en-US" dirty="0" smtClean="0">
              <a:latin typeface="Constantia" panose="02030602050306030303" pitchFamily="18" charset="0"/>
              <a:cs typeface="Constantia" panose="02030602050306030303" pitchFamily="18" charset="0"/>
            </a:endParaRPr>
          </a:p>
        </p:txBody>
      </p:sp>
      <p:sp>
        <p:nvSpPr>
          <p:cNvPr id="5" name="TextBox 4"/>
          <p:cNvSpPr txBox="1"/>
          <p:nvPr userDrawn="1"/>
        </p:nvSpPr>
        <p:spPr>
          <a:xfrm>
            <a:off x="1110564"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List Title (always use a title)</a:t>
            </a:r>
            <a:endParaRPr lang="en-US" sz="3600" dirty="0">
              <a:solidFill>
                <a:srgbClr val="4A9EF0"/>
              </a:solidFill>
              <a:latin typeface="Archer Semibold" pitchFamily="50" charset="0"/>
            </a:endParaRPr>
          </a:p>
        </p:txBody>
      </p:sp>
    </p:spTree>
    <p:extLst>
      <p:ext uri="{BB962C8B-B14F-4D97-AF65-F5344CB8AC3E}">
        <p14:creationId xmlns:p14="http://schemas.microsoft.com/office/powerpoint/2010/main" val="310488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Basic Slide with Subhead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110564"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Slide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1306286"/>
            <a:ext cx="8438606" cy="4758226"/>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800" dirty="0" smtClean="0">
                <a:solidFill>
                  <a:srgbClr val="3F5055"/>
                </a:solidFill>
                <a:latin typeface="Helvetica Neue" panose="02000503000000020004" pitchFamily="2"/>
                <a:cs typeface="Constantia" panose="02030602050306030303" pitchFamily="18" charset="0"/>
              </a:rPr>
              <a:t>Slide text should be large and sparse, providing a prompt for your remarks, not the full text.</a:t>
            </a:r>
          </a:p>
          <a:p>
            <a:pPr lvl="1" eaLnBrk="1" hangingPunct="1">
              <a:lnSpc>
                <a:spcPct val="120000"/>
              </a:lnSpc>
              <a:spcAft>
                <a:spcPts val="1200"/>
              </a:spcAft>
              <a:buClr>
                <a:srgbClr val="185BC4"/>
              </a:buClr>
            </a:pPr>
            <a:r>
              <a:rPr lang="en-US" altLang="en-US" sz="2800" dirty="0" smtClean="0">
                <a:solidFill>
                  <a:srgbClr val="B1000B"/>
                </a:solidFill>
                <a:latin typeface="Archer Semibold" pitchFamily="50" charset="0"/>
                <a:cs typeface="Constantia" panose="02030602050306030303" pitchFamily="18" charset="0"/>
              </a:rPr>
              <a:t>SUBHEAD 1:</a:t>
            </a:r>
            <a:r>
              <a:rPr lang="en-US" altLang="en-US" sz="2800" dirty="0" smtClean="0">
                <a:solidFill>
                  <a:srgbClr val="3F5055"/>
                </a:solidFill>
                <a:latin typeface="Helvetica Neue" panose="02000503000000020004" pitchFamily="2"/>
                <a:cs typeface="Constantia" panose="02030602050306030303" pitchFamily="18" charset="0"/>
              </a:rPr>
              <a:t> Here’s the definition</a:t>
            </a:r>
          </a:p>
          <a:p>
            <a:pPr lvl="1" eaLnBrk="1" hangingPunct="1">
              <a:lnSpc>
                <a:spcPct val="120000"/>
              </a:lnSpc>
              <a:spcAft>
                <a:spcPts val="1200"/>
              </a:spcAft>
              <a:buClr>
                <a:srgbClr val="185BC4"/>
              </a:buClr>
            </a:pPr>
            <a:r>
              <a:rPr lang="en-US" altLang="en-US" sz="2800" kern="1200" dirty="0" smtClean="0">
                <a:solidFill>
                  <a:srgbClr val="B1000B"/>
                </a:solidFill>
                <a:latin typeface="Archer Semibold" pitchFamily="50" charset="0"/>
                <a:ea typeface="+mn-ea"/>
                <a:cs typeface="Constantia" panose="02030602050306030303" pitchFamily="18" charset="0"/>
              </a:rPr>
              <a:t>SUBHEAD 2:</a:t>
            </a:r>
            <a:r>
              <a:rPr lang="en-US" altLang="en-US" sz="2800" dirty="0" smtClean="0">
                <a:solidFill>
                  <a:srgbClr val="3F5055"/>
                </a:solidFill>
                <a:latin typeface="Helvetica Neue" panose="02000503000000020004" pitchFamily="2"/>
                <a:cs typeface="Constantia" panose="02030602050306030303" pitchFamily="18" charset="0"/>
              </a:rPr>
              <a:t> Here’s another</a:t>
            </a:r>
          </a:p>
          <a:p>
            <a:pPr lvl="1" eaLnBrk="1" hangingPunct="1">
              <a:lnSpc>
                <a:spcPct val="120000"/>
              </a:lnSpc>
              <a:spcAft>
                <a:spcPts val="1200"/>
              </a:spcAft>
              <a:buClr>
                <a:srgbClr val="185BC4"/>
              </a:buClr>
            </a:pPr>
            <a:r>
              <a:rPr lang="en-US" altLang="en-US" sz="2800" kern="1200" dirty="0" smtClean="0">
                <a:solidFill>
                  <a:srgbClr val="B1000B"/>
                </a:solidFill>
                <a:latin typeface="Archer Semibold" pitchFamily="50" charset="0"/>
                <a:ea typeface="+mn-ea"/>
                <a:cs typeface="Constantia" panose="02030602050306030303" pitchFamily="18" charset="0"/>
              </a:rPr>
              <a:t>SUBHEAD 3:</a:t>
            </a:r>
            <a:r>
              <a:rPr lang="en-US" altLang="en-US" sz="2800" dirty="0" smtClean="0">
                <a:solidFill>
                  <a:srgbClr val="3F5055"/>
                </a:solidFill>
                <a:latin typeface="Helvetica Neue" panose="02000503000000020004" pitchFamily="2"/>
                <a:cs typeface="Constantia" panose="02030602050306030303" pitchFamily="18" charset="0"/>
              </a:rPr>
              <a:t> You get the picture</a:t>
            </a:r>
          </a:p>
          <a:p>
            <a:pPr eaLnBrk="1" hangingPunct="1">
              <a:lnSpc>
                <a:spcPct val="120000"/>
              </a:lnSpc>
              <a:spcAft>
                <a:spcPts val="1200"/>
              </a:spcAft>
              <a:buClr>
                <a:srgbClr val="185BC4"/>
              </a:buClr>
            </a:pPr>
            <a:r>
              <a:rPr lang="en-US" altLang="en-US" sz="2800" dirty="0" smtClean="0">
                <a:solidFill>
                  <a:srgbClr val="3F5055"/>
                </a:solidFill>
                <a:latin typeface="Helvetica Neue" panose="02000503000000020004" pitchFamily="2"/>
                <a:cs typeface="Constantia" panose="02030602050306030303" pitchFamily="18" charset="0"/>
              </a:rPr>
              <a:t>Slides should have more than </a:t>
            </a:r>
            <a:r>
              <a:rPr lang="en-US" altLang="en-US" sz="2800" baseline="0" dirty="0" smtClean="0">
                <a:solidFill>
                  <a:srgbClr val="3F5055"/>
                </a:solidFill>
                <a:latin typeface="Helvetica Neue" panose="02000503000000020004" pitchFamily="2"/>
                <a:cs typeface="Constantia" panose="02030602050306030303" pitchFamily="18" charset="0"/>
              </a:rPr>
              <a:t>block text. Break up short sentences with subheads, graphics, etc. </a:t>
            </a:r>
            <a:endParaRPr lang="en-US" altLang="en-US" sz="2800" dirty="0" smtClean="0">
              <a:solidFill>
                <a:srgbClr val="3F5055"/>
              </a:solidFill>
              <a:latin typeface="Helvetica Neue" panose="02000503000000020004" pitchFamily="2"/>
              <a:cs typeface="Constantia" panose="02030602050306030303" pitchFamily="18" charset="0"/>
            </a:endParaRPr>
          </a:p>
          <a:p>
            <a:endParaRPr lang="en-US" dirty="0"/>
          </a:p>
        </p:txBody>
      </p:sp>
    </p:spTree>
    <p:extLst>
      <p:ext uri="{BB962C8B-B14F-4D97-AF65-F5344CB8AC3E}">
        <p14:creationId xmlns:p14="http://schemas.microsoft.com/office/powerpoint/2010/main" val="92297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Slide with Graphics or Dat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084438"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Graphic or Data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6048120"/>
            <a:ext cx="8438606" cy="425629"/>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000" dirty="0" smtClean="0">
                <a:solidFill>
                  <a:srgbClr val="3F5055"/>
                </a:solidFill>
                <a:latin typeface="Helvetica Neue" panose="02000503000000020004" pitchFamily="2"/>
                <a:cs typeface="Constantia" panose="02030602050306030303" pitchFamily="18" charset="0"/>
              </a:rPr>
              <a:t>Provide light </a:t>
            </a:r>
            <a:r>
              <a:rPr lang="en-US" altLang="en-US" sz="2000" baseline="0" dirty="0" smtClean="0">
                <a:solidFill>
                  <a:srgbClr val="3F5055"/>
                </a:solidFill>
                <a:latin typeface="Helvetica Neue" panose="02000503000000020004" pitchFamily="2"/>
                <a:cs typeface="Constantia" panose="02030602050306030303" pitchFamily="18" charset="0"/>
              </a:rPr>
              <a:t>explanatory text if necessary</a:t>
            </a:r>
            <a:endParaRPr lang="en-US" altLang="en-US" sz="2000" dirty="0" smtClean="0">
              <a:solidFill>
                <a:srgbClr val="3F5055"/>
              </a:solidFill>
              <a:latin typeface="Helvetica Neue" panose="02000503000000020004" pitchFamily="2"/>
              <a:cs typeface="Constantia" panose="02030602050306030303" pitchFamily="18" charset="0"/>
            </a:endParaRPr>
          </a:p>
        </p:txBody>
      </p:sp>
      <p:graphicFrame>
        <p:nvGraphicFramePr>
          <p:cNvPr id="4" name="Chart 3"/>
          <p:cNvGraphicFramePr/>
          <p:nvPr userDrawn="1">
            <p:extLst>
              <p:ext uri="{D42A27DB-BD31-4B8C-83A1-F6EECF244321}">
                <p14:modId xmlns:p14="http://schemas.microsoft.com/office/powerpoint/2010/main" val="2995899048"/>
              </p:ext>
            </p:extLst>
          </p:nvPr>
        </p:nvGraphicFramePr>
        <p:xfrm>
          <a:off x="1084438" y="1353511"/>
          <a:ext cx="8366034" cy="4681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438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 Slide with Bulleted Li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19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Basic Slide with Subhead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85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ellow: Slide with Graphics or Dat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084438"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Graphic or Data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6048120"/>
            <a:ext cx="8438606" cy="425629"/>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000" dirty="0" smtClean="0">
                <a:solidFill>
                  <a:srgbClr val="3F5055"/>
                </a:solidFill>
                <a:latin typeface="Helvetica Neue" panose="02000503000000020004" pitchFamily="2"/>
                <a:cs typeface="Constantia" panose="02030602050306030303" pitchFamily="18" charset="0"/>
              </a:rPr>
              <a:t>Provide light </a:t>
            </a:r>
            <a:r>
              <a:rPr lang="en-US" altLang="en-US" sz="2000" baseline="0" dirty="0" smtClean="0">
                <a:solidFill>
                  <a:srgbClr val="3F5055"/>
                </a:solidFill>
                <a:latin typeface="Helvetica Neue" panose="02000503000000020004" pitchFamily="2"/>
                <a:cs typeface="Constantia" panose="02030602050306030303" pitchFamily="18" charset="0"/>
              </a:rPr>
              <a:t>explanatory text if necessary</a:t>
            </a:r>
            <a:endParaRPr lang="en-US" altLang="en-US" sz="2000" dirty="0" smtClean="0">
              <a:solidFill>
                <a:srgbClr val="3F5055"/>
              </a:solidFill>
              <a:latin typeface="Helvetica Neue" panose="02000503000000020004" pitchFamily="2"/>
              <a:cs typeface="Constantia" panose="02030602050306030303" pitchFamily="18" charset="0"/>
            </a:endParaRPr>
          </a:p>
        </p:txBody>
      </p:sp>
      <p:graphicFrame>
        <p:nvGraphicFramePr>
          <p:cNvPr id="4" name="Chart 3"/>
          <p:cNvGraphicFramePr/>
          <p:nvPr userDrawn="1">
            <p:extLst>
              <p:ext uri="{D42A27DB-BD31-4B8C-83A1-F6EECF244321}">
                <p14:modId xmlns:p14="http://schemas.microsoft.com/office/powerpoint/2010/main" val="3126627485"/>
              </p:ext>
            </p:extLst>
          </p:nvPr>
        </p:nvGraphicFramePr>
        <p:xfrm>
          <a:off x="1084438" y="1353511"/>
          <a:ext cx="8366034" cy="4681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991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ellow: Slide with Bulleted Li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5"/>
          <p:cNvSpPr>
            <a:spLocks noGrp="1" noChangeArrowheads="1"/>
          </p:cNvSpPr>
          <p:nvPr>
            <p:ph sz="quarter" idx="1"/>
          </p:nvPr>
        </p:nvSpPr>
        <p:spPr>
          <a:xfrm>
            <a:off x="1339165" y="1319346"/>
            <a:ext cx="8428037" cy="4572000"/>
          </a:xfrm>
          <a:prstGeom prst="rect">
            <a:avLst/>
          </a:prstGeom>
        </p:spPr>
        <p:txBody>
          <a:bodyPr/>
          <a:lstStyle>
            <a:lvl1pPr>
              <a:defRPr baseline="0"/>
            </a:lvl1pPr>
            <a:lvl2pPr marL="685800" indent="-228600">
              <a:spcBef>
                <a:spcPts val="1200"/>
              </a:spcBef>
              <a:buFont typeface="Wingdings" panose="05000000000000000000" pitchFamily="2" charset="2"/>
              <a:buChar char="§"/>
              <a:defRPr/>
            </a:lvl2pPr>
          </a:lstStyle>
          <a:p>
            <a:pPr eaLnBrk="1" hangingPunct="1"/>
            <a:endParaRPr lang="en-US" altLang="en-US" dirty="0" smtClean="0">
              <a:latin typeface="Constantia" panose="02030602050306030303" pitchFamily="18" charset="0"/>
              <a:cs typeface="Constantia" panose="02030602050306030303" pitchFamily="18" charset="0"/>
            </a:endParaRPr>
          </a:p>
        </p:txBody>
      </p:sp>
    </p:spTree>
    <p:extLst>
      <p:ext uri="{BB962C8B-B14F-4D97-AF65-F5344CB8AC3E}">
        <p14:creationId xmlns:p14="http://schemas.microsoft.com/office/powerpoint/2010/main" val="4253536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4728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050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7847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70301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nasbo.org/" TargetMode="External"/><Relationship Id="rId2" Type="http://schemas.openxmlformats.org/officeDocument/2006/relationships/hyperlink" Target="http://www.ncsl.org/" TargetMode="External"/><Relationship Id="rId1" Type="http://schemas.openxmlformats.org/officeDocument/2006/relationships/slideLayout" Target="../slideLayouts/slideLayout6.xml"/><Relationship Id="rId4" Type="http://schemas.openxmlformats.org/officeDocument/2006/relationships/hyperlink" Target="http://www.nasbo.org/publications-data/budget-processes-in-the-stat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wlaird@nca-online.org" TargetMode="External"/><Relationship Id="rId2" Type="http://schemas.openxmlformats.org/officeDocument/2006/relationships/hyperlink" Target="mailto:dedwards@nca-online.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70462" y="871807"/>
            <a:ext cx="8428037" cy="4977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185BC4"/>
              </a:buClr>
              <a:buNone/>
            </a:pPr>
            <a:endParaRPr lang="en-US" altLang="en-US" sz="3000" dirty="0" smtClean="0">
              <a:solidFill>
                <a:srgbClr val="3F5055"/>
              </a:solidFill>
              <a:latin typeface="Helvetica Neue" panose="02000503000000020004" pitchFamily="2"/>
              <a:cs typeface="Constantia" panose="02030602050306030303" pitchFamily="18" charset="0"/>
            </a:endParaRPr>
          </a:p>
          <a:p>
            <a:pPr marL="0" indent="0" algn="ctr">
              <a:buClr>
                <a:srgbClr val="185BC4"/>
              </a:buClr>
              <a:buNone/>
            </a:pPr>
            <a:r>
              <a:rPr lang="en-US" altLang="en-US" sz="3600" dirty="0" smtClean="0">
                <a:solidFill>
                  <a:srgbClr val="3F5055"/>
                </a:solidFill>
                <a:latin typeface="Arial Rounded MT Bold" panose="020F0704030504030204" pitchFamily="34" charset="0"/>
                <a:cs typeface="Aharoni" panose="02010803020104030203" pitchFamily="2" charset="-79"/>
              </a:rPr>
              <a:t>The Budget Process</a:t>
            </a:r>
          </a:p>
          <a:p>
            <a:pPr marL="0" indent="0" algn="ctr">
              <a:buClr>
                <a:srgbClr val="185BC4"/>
              </a:buClr>
              <a:buNone/>
            </a:pPr>
            <a:r>
              <a:rPr lang="en-US" altLang="en-US" sz="3600" dirty="0" smtClean="0">
                <a:solidFill>
                  <a:srgbClr val="3F5055"/>
                </a:solidFill>
                <a:latin typeface="Arial Rounded MT Bold" panose="020F0704030504030204" pitchFamily="34" charset="0"/>
                <a:cs typeface="Aharoni" panose="02010803020104030203" pitchFamily="2" charset="-79"/>
              </a:rPr>
              <a:t>In</a:t>
            </a:r>
          </a:p>
          <a:p>
            <a:pPr marL="0" indent="0" algn="ctr">
              <a:buClr>
                <a:srgbClr val="185BC4"/>
              </a:buClr>
              <a:buNone/>
            </a:pPr>
            <a:r>
              <a:rPr lang="en-US" altLang="en-US" sz="3600" dirty="0" smtClean="0">
                <a:solidFill>
                  <a:srgbClr val="3F5055"/>
                </a:solidFill>
                <a:latin typeface="Arial Rounded MT Bold" panose="020F0704030504030204" pitchFamily="34" charset="0"/>
                <a:cs typeface="Aharoni" panose="02010803020104030203" pitchFamily="2" charset="-79"/>
              </a:rPr>
              <a:t>The States</a:t>
            </a:r>
          </a:p>
          <a:p>
            <a:pPr marL="0" indent="0" algn="ctr">
              <a:buClr>
                <a:srgbClr val="185BC4"/>
              </a:buClr>
              <a:buNone/>
            </a:pPr>
            <a:endParaRPr lang="en-US" altLang="en-US" sz="3000" dirty="0">
              <a:solidFill>
                <a:srgbClr val="3F5055"/>
              </a:solidFill>
              <a:latin typeface="Arial Rounded MT Bold" panose="020F0704030504030204" pitchFamily="34" charset="0"/>
              <a:cs typeface="Aharoni" panose="02010803020104030203" pitchFamily="2" charset="-79"/>
            </a:endParaRPr>
          </a:p>
          <a:p>
            <a:pPr marL="0" indent="0" algn="ctr">
              <a:buClr>
                <a:srgbClr val="185BC4"/>
              </a:buClr>
              <a:buNone/>
            </a:pPr>
            <a:r>
              <a:rPr lang="en-US" altLang="en-US" sz="3000" dirty="0" smtClean="0">
                <a:solidFill>
                  <a:srgbClr val="3F5055"/>
                </a:solidFill>
                <a:latin typeface="Arial Rounded MT Bold" panose="020F0704030504030204" pitchFamily="34" charset="0"/>
                <a:cs typeface="Aharoni" panose="02010803020104030203" pitchFamily="2" charset="-79"/>
              </a:rPr>
              <a:t>NCA Government Affairs</a:t>
            </a:r>
          </a:p>
          <a:p>
            <a:pPr marL="0" indent="0">
              <a:buClr>
                <a:srgbClr val="185BC4"/>
              </a:buClr>
              <a:buNone/>
            </a:pPr>
            <a:endParaRPr lang="en-US" altLang="en-US" sz="1500" dirty="0">
              <a:solidFill>
                <a:srgbClr val="3F5055"/>
              </a:solidFill>
              <a:latin typeface="Helvetica Neue" panose="02000503000000020004" pitchFamily="2"/>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pPr algn="ctr"/>
            <a:r>
              <a:rPr lang="en-US" sz="3600" dirty="0" smtClean="0">
                <a:solidFill>
                  <a:schemeClr val="accent1"/>
                </a:solidFill>
                <a:latin typeface="Archer Semibold" pitchFamily="50" charset="0"/>
              </a:rPr>
              <a:t>	</a:t>
            </a:r>
            <a:endParaRPr lang="en-US" sz="3600" dirty="0">
              <a:solidFill>
                <a:schemeClr val="accent1"/>
              </a:solidFill>
              <a:latin typeface="Archer Semibold" pitchFamily="50" charset="0"/>
            </a:endParaRPr>
          </a:p>
        </p:txBody>
      </p:sp>
    </p:spTree>
    <p:extLst>
      <p:ext uri="{BB962C8B-B14F-4D97-AF65-F5344CB8AC3E}">
        <p14:creationId xmlns:p14="http://schemas.microsoft.com/office/powerpoint/2010/main" val="275656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652111"/>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200" b="1" dirty="0" smtClean="0">
              <a:latin typeface="+mj-lt"/>
            </a:endParaRP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State Budget Cycle</a:t>
            </a:r>
          </a:p>
        </p:txBody>
      </p:sp>
      <p:graphicFrame>
        <p:nvGraphicFramePr>
          <p:cNvPr id="6" name="Table 5"/>
          <p:cNvGraphicFramePr>
            <a:graphicFrameLocks noGrp="1"/>
          </p:cNvGraphicFramePr>
          <p:nvPr>
            <p:extLst>
              <p:ext uri="{D42A27DB-BD31-4B8C-83A1-F6EECF244321}">
                <p14:modId xmlns:p14="http://schemas.microsoft.com/office/powerpoint/2010/main" val="2578864088"/>
              </p:ext>
            </p:extLst>
          </p:nvPr>
        </p:nvGraphicFramePr>
        <p:xfrm>
          <a:off x="721217" y="1209063"/>
          <a:ext cx="9453093" cy="5321692"/>
        </p:xfrm>
        <a:graphic>
          <a:graphicData uri="http://schemas.openxmlformats.org/drawingml/2006/table">
            <a:tbl>
              <a:tblPr firstRow="1" bandRow="1">
                <a:tableStyleId>{5C22544A-7EE6-4342-B048-85BDC9FD1C3A}</a:tableStyleId>
              </a:tblPr>
              <a:tblGrid>
                <a:gridCol w="2923504"/>
                <a:gridCol w="476518"/>
                <a:gridCol w="566671"/>
                <a:gridCol w="528034"/>
                <a:gridCol w="515155"/>
                <a:gridCol w="579549"/>
                <a:gridCol w="553791"/>
                <a:gridCol w="502276"/>
                <a:gridCol w="553792"/>
                <a:gridCol w="592428"/>
                <a:gridCol w="528034"/>
                <a:gridCol w="605307"/>
                <a:gridCol w="528034"/>
              </a:tblGrid>
              <a:tr h="603446">
                <a:tc>
                  <a:txBody>
                    <a:bodyPr/>
                    <a:lstStyle/>
                    <a:p>
                      <a:endParaRPr lang="en-US" dirty="0"/>
                    </a:p>
                  </a:txBody>
                  <a:tcPr/>
                </a:tc>
                <a:tc>
                  <a:txBody>
                    <a:bodyPr/>
                    <a:lstStyle/>
                    <a:p>
                      <a:r>
                        <a:rPr lang="en-US" dirty="0" smtClean="0"/>
                        <a:t>Jul</a:t>
                      </a:r>
                      <a:endParaRPr lang="en-US" dirty="0"/>
                    </a:p>
                  </a:txBody>
                  <a:tcPr/>
                </a:tc>
                <a:tc>
                  <a:txBody>
                    <a:bodyPr/>
                    <a:lstStyle/>
                    <a:p>
                      <a:r>
                        <a:rPr lang="en-US" dirty="0" smtClean="0"/>
                        <a:t>Aug</a:t>
                      </a:r>
                      <a:endParaRPr lang="en-US" dirty="0"/>
                    </a:p>
                  </a:txBody>
                  <a:tcPr/>
                </a:tc>
                <a:tc>
                  <a:txBody>
                    <a:bodyPr/>
                    <a:lstStyle/>
                    <a:p>
                      <a:r>
                        <a:rPr lang="en-US" dirty="0" smtClean="0"/>
                        <a:t>Sep</a:t>
                      </a:r>
                      <a:endParaRPr lang="en-US" dirty="0"/>
                    </a:p>
                  </a:txBody>
                  <a:tcPr/>
                </a:tc>
                <a:tc>
                  <a:txBody>
                    <a:bodyPr/>
                    <a:lstStyle/>
                    <a:p>
                      <a:r>
                        <a:rPr lang="en-US" dirty="0" smtClean="0"/>
                        <a:t>Oct</a:t>
                      </a:r>
                      <a:endParaRPr lang="en-US" dirty="0"/>
                    </a:p>
                  </a:txBody>
                  <a:tcPr/>
                </a:tc>
                <a:tc>
                  <a:txBody>
                    <a:bodyPr/>
                    <a:lstStyle/>
                    <a:p>
                      <a:r>
                        <a:rPr lang="en-US" dirty="0" smtClean="0"/>
                        <a:t>Nov</a:t>
                      </a:r>
                      <a:endParaRPr lang="en-US" dirty="0"/>
                    </a:p>
                  </a:txBody>
                  <a:tcPr/>
                </a:tc>
                <a:tc>
                  <a:txBody>
                    <a:bodyPr/>
                    <a:lstStyle/>
                    <a:p>
                      <a:r>
                        <a:rPr lang="en-US" dirty="0" smtClean="0"/>
                        <a:t>Dec</a:t>
                      </a:r>
                      <a:endParaRPr lang="en-US" dirty="0"/>
                    </a:p>
                  </a:txBody>
                  <a:tcPr/>
                </a:tc>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a:t>
                      </a:r>
                      <a:endParaRPr lang="en-US" dirty="0"/>
                    </a:p>
                  </a:txBody>
                  <a:tcPr/>
                </a:tc>
                <a:tc>
                  <a:txBody>
                    <a:bodyPr/>
                    <a:lstStyle/>
                    <a:p>
                      <a:r>
                        <a:rPr lang="en-US" dirty="0" smtClean="0"/>
                        <a:t>May</a:t>
                      </a:r>
                      <a:endParaRPr lang="en-US" dirty="0"/>
                    </a:p>
                  </a:txBody>
                  <a:tcPr/>
                </a:tc>
                <a:tc>
                  <a:txBody>
                    <a:bodyPr/>
                    <a:lstStyle/>
                    <a:p>
                      <a:r>
                        <a:rPr lang="en-US" dirty="0" smtClean="0"/>
                        <a:t>Jun</a:t>
                      </a:r>
                      <a:endParaRPr lang="en-US" dirty="0"/>
                    </a:p>
                  </a:txBody>
                  <a:tcPr/>
                </a:tc>
              </a:tr>
              <a:tr h="603446">
                <a:tc>
                  <a:txBody>
                    <a:bodyPr/>
                    <a:lstStyle/>
                    <a:p>
                      <a:r>
                        <a:rPr lang="en-US" dirty="0" smtClean="0"/>
                        <a:t>Budget</a:t>
                      </a:r>
                      <a:r>
                        <a:rPr lang="en-US" baseline="0" dirty="0" smtClean="0"/>
                        <a:t> Guidelines Sent to Agencies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Submitted to Governor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Reviewed by Budget Office and Agency Hearings Held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603446">
                <a:tc>
                  <a:txBody>
                    <a:bodyPr/>
                    <a:lstStyle/>
                    <a:p>
                      <a:r>
                        <a:rPr lang="en-US" dirty="0" smtClean="0"/>
                        <a:t>Governor Finalizes Budget Recommendations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Governor Submits Budget</a:t>
                      </a:r>
                      <a:r>
                        <a:rPr lang="en-US" baseline="0" dirty="0" smtClean="0"/>
                        <a:t> to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Hearings Held by the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03446">
                <a:tc>
                  <a:txBody>
                    <a:bodyPr/>
                    <a:lstStyle/>
                    <a:p>
                      <a:r>
                        <a:rPr lang="en-US" dirty="0" smtClean="0"/>
                        <a:t>Legislature Adopts Budget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9" name="Left-Right Arrow 8"/>
          <p:cNvSpPr/>
          <p:nvPr/>
        </p:nvSpPr>
        <p:spPr>
          <a:xfrm>
            <a:off x="4675030" y="3277699"/>
            <a:ext cx="1571224" cy="56667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670479" y="1893194"/>
            <a:ext cx="1004551" cy="476519"/>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4675030" y="2459865"/>
            <a:ext cx="1030311" cy="5537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5705341" y="4095482"/>
            <a:ext cx="1133341" cy="502276"/>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6838682" y="4752304"/>
            <a:ext cx="502276" cy="45076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6838682" y="5370490"/>
            <a:ext cx="2794715" cy="540913"/>
          </a:xfrm>
          <a:prstGeom prst="left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7933386" y="6036629"/>
            <a:ext cx="2240924" cy="4929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752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90796" y="1682124"/>
            <a:ext cx="8428037" cy="2320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latin typeface="+mj-lt"/>
              </a:rPr>
              <a:t>The Legislature takes the Governor’s proposed budget, dissects it and puts it back together.</a:t>
            </a:r>
          </a:p>
          <a:p>
            <a:r>
              <a:rPr lang="en-US" sz="2200" b="1" dirty="0" smtClean="0">
                <a:latin typeface="+mj-lt"/>
              </a:rPr>
              <a:t>The Appropriations Committees will typically hold budget hearings with the executive agencies much like the Governor did, but these meetings are open to the public.</a:t>
            </a:r>
          </a:p>
          <a:p>
            <a:r>
              <a:rPr lang="en-US" sz="2200" b="1" dirty="0" smtClean="0">
                <a:latin typeface="+mj-lt"/>
              </a:rPr>
              <a:t>A lot of work is done behind the scenes at the staff level.</a:t>
            </a: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pPr marL="0" indent="0">
              <a:buNone/>
            </a:pPr>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1200329"/>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Legislature Works on Budget Bill</a:t>
            </a:r>
          </a:p>
          <a:p>
            <a:r>
              <a:rPr lang="en-US" sz="3600" i="1" dirty="0" smtClean="0">
                <a:solidFill>
                  <a:schemeClr val="accent1"/>
                </a:solidFill>
                <a:latin typeface="Aharoni" pitchFamily="2" charset="-79"/>
                <a:cs typeface="Aharoni" pitchFamily="2" charset="-79"/>
              </a:rPr>
              <a:t>Jan. - May</a:t>
            </a:r>
          </a:p>
        </p:txBody>
      </p:sp>
      <p:sp>
        <p:nvSpPr>
          <p:cNvPr id="4" name="TextBox 3"/>
          <p:cNvSpPr txBox="1"/>
          <p:nvPr/>
        </p:nvSpPr>
        <p:spPr>
          <a:xfrm>
            <a:off x="1067732" y="4340180"/>
            <a:ext cx="8451101" cy="2308324"/>
          </a:xfrm>
          <a:prstGeom prst="rect">
            <a:avLst/>
          </a:prstGeom>
          <a:noFill/>
        </p:spPr>
        <p:txBody>
          <a:bodyPr wrap="square" rtlCol="0">
            <a:spAutoFit/>
          </a:bodyPr>
          <a:lstStyle/>
          <a:p>
            <a:r>
              <a:rPr lang="en-US" b="1" dirty="0" smtClean="0">
                <a:latin typeface="+mj-lt"/>
              </a:rPr>
              <a:t>Tips:</a:t>
            </a:r>
          </a:p>
          <a:p>
            <a:pPr marL="285750" indent="-285750">
              <a:buFont typeface="Arial" panose="020B0604020202020204" pitchFamily="34" charset="0"/>
              <a:buChar char="•"/>
            </a:pPr>
            <a:r>
              <a:rPr lang="en-US" b="1" dirty="0" smtClean="0">
                <a:latin typeface="+mj-lt"/>
              </a:rPr>
              <a:t>Understand the Legislative Structure, Process and Lingo</a:t>
            </a:r>
          </a:p>
          <a:p>
            <a:pPr marL="285750" indent="-285750">
              <a:buFont typeface="Arial" panose="020B0604020202020204" pitchFamily="34" charset="0"/>
              <a:buChar char="•"/>
            </a:pPr>
            <a:r>
              <a:rPr lang="en-US" b="1" dirty="0" smtClean="0">
                <a:latin typeface="+mj-lt"/>
              </a:rPr>
              <a:t>Know who the key players are in budget development (Committee Chairs, Sub Committee Chairs, Senior Members, Members in favor with the Chair.)</a:t>
            </a:r>
          </a:p>
          <a:p>
            <a:pPr marL="285750" indent="-285750">
              <a:buFont typeface="Arial" panose="020B0604020202020204" pitchFamily="34" charset="0"/>
              <a:buChar char="•"/>
            </a:pPr>
            <a:r>
              <a:rPr lang="en-US" b="1" dirty="0" smtClean="0">
                <a:latin typeface="+mj-lt"/>
              </a:rPr>
              <a:t>Know whose support can help you and whose might hurt you.</a:t>
            </a:r>
          </a:p>
          <a:p>
            <a:pPr marL="285750" indent="-285750">
              <a:buFont typeface="Arial" panose="020B0604020202020204" pitchFamily="34" charset="0"/>
              <a:buChar char="•"/>
            </a:pPr>
            <a:r>
              <a:rPr lang="en-US" b="1" dirty="0" smtClean="0">
                <a:latin typeface="+mj-lt"/>
              </a:rPr>
              <a:t>Know the Committee staffers / analysts that work on the budget and make yourself available to them for questions.  </a:t>
            </a:r>
            <a:r>
              <a:rPr lang="en-US" b="1" i="1" dirty="0" smtClean="0">
                <a:latin typeface="+mj-lt"/>
              </a:rPr>
              <a:t>Be extra nice and understanding with staff.</a:t>
            </a:r>
            <a:endParaRPr lang="en-US" b="1" dirty="0" smtClean="0">
              <a:latin typeface="+mj-lt"/>
            </a:endParaRPr>
          </a:p>
          <a:p>
            <a:pPr marL="285750" indent="-285750">
              <a:buFont typeface="Arial" panose="020B0604020202020204" pitchFamily="34" charset="0"/>
              <a:buChar char="•"/>
            </a:pPr>
            <a:endParaRPr lang="en-US" b="1" dirty="0" smtClean="0">
              <a:latin typeface="+mj-lt"/>
            </a:endParaRPr>
          </a:p>
        </p:txBody>
      </p:sp>
    </p:spTree>
    <p:extLst>
      <p:ext uri="{BB962C8B-B14F-4D97-AF65-F5344CB8AC3E}">
        <p14:creationId xmlns:p14="http://schemas.microsoft.com/office/powerpoint/2010/main" val="2104291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652111"/>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200" b="1" dirty="0" smtClean="0">
              <a:latin typeface="+mj-lt"/>
            </a:endParaRP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State Budget Cycle</a:t>
            </a:r>
          </a:p>
        </p:txBody>
      </p:sp>
      <p:graphicFrame>
        <p:nvGraphicFramePr>
          <p:cNvPr id="6" name="Table 5"/>
          <p:cNvGraphicFramePr>
            <a:graphicFrameLocks noGrp="1"/>
          </p:cNvGraphicFramePr>
          <p:nvPr>
            <p:extLst>
              <p:ext uri="{D42A27DB-BD31-4B8C-83A1-F6EECF244321}">
                <p14:modId xmlns:p14="http://schemas.microsoft.com/office/powerpoint/2010/main" val="2578864088"/>
              </p:ext>
            </p:extLst>
          </p:nvPr>
        </p:nvGraphicFramePr>
        <p:xfrm>
          <a:off x="721217" y="1209063"/>
          <a:ext cx="9453093" cy="5321692"/>
        </p:xfrm>
        <a:graphic>
          <a:graphicData uri="http://schemas.openxmlformats.org/drawingml/2006/table">
            <a:tbl>
              <a:tblPr firstRow="1" bandRow="1">
                <a:tableStyleId>{5C22544A-7EE6-4342-B048-85BDC9FD1C3A}</a:tableStyleId>
              </a:tblPr>
              <a:tblGrid>
                <a:gridCol w="2923504"/>
                <a:gridCol w="476518"/>
                <a:gridCol w="566671"/>
                <a:gridCol w="528034"/>
                <a:gridCol w="515155"/>
                <a:gridCol w="579549"/>
                <a:gridCol w="553791"/>
                <a:gridCol w="502276"/>
                <a:gridCol w="553792"/>
                <a:gridCol w="592428"/>
                <a:gridCol w="528034"/>
                <a:gridCol w="605307"/>
                <a:gridCol w="528034"/>
              </a:tblGrid>
              <a:tr h="603446">
                <a:tc>
                  <a:txBody>
                    <a:bodyPr/>
                    <a:lstStyle/>
                    <a:p>
                      <a:endParaRPr lang="en-US" dirty="0"/>
                    </a:p>
                  </a:txBody>
                  <a:tcPr/>
                </a:tc>
                <a:tc>
                  <a:txBody>
                    <a:bodyPr/>
                    <a:lstStyle/>
                    <a:p>
                      <a:r>
                        <a:rPr lang="en-US" dirty="0" smtClean="0"/>
                        <a:t>Jul</a:t>
                      </a:r>
                      <a:endParaRPr lang="en-US" dirty="0"/>
                    </a:p>
                  </a:txBody>
                  <a:tcPr/>
                </a:tc>
                <a:tc>
                  <a:txBody>
                    <a:bodyPr/>
                    <a:lstStyle/>
                    <a:p>
                      <a:r>
                        <a:rPr lang="en-US" dirty="0" smtClean="0"/>
                        <a:t>Aug</a:t>
                      </a:r>
                      <a:endParaRPr lang="en-US" dirty="0"/>
                    </a:p>
                  </a:txBody>
                  <a:tcPr/>
                </a:tc>
                <a:tc>
                  <a:txBody>
                    <a:bodyPr/>
                    <a:lstStyle/>
                    <a:p>
                      <a:r>
                        <a:rPr lang="en-US" dirty="0" smtClean="0"/>
                        <a:t>Sep</a:t>
                      </a:r>
                      <a:endParaRPr lang="en-US" dirty="0"/>
                    </a:p>
                  </a:txBody>
                  <a:tcPr/>
                </a:tc>
                <a:tc>
                  <a:txBody>
                    <a:bodyPr/>
                    <a:lstStyle/>
                    <a:p>
                      <a:r>
                        <a:rPr lang="en-US" dirty="0" smtClean="0"/>
                        <a:t>Oct</a:t>
                      </a:r>
                      <a:endParaRPr lang="en-US" dirty="0"/>
                    </a:p>
                  </a:txBody>
                  <a:tcPr/>
                </a:tc>
                <a:tc>
                  <a:txBody>
                    <a:bodyPr/>
                    <a:lstStyle/>
                    <a:p>
                      <a:r>
                        <a:rPr lang="en-US" dirty="0" smtClean="0"/>
                        <a:t>Nov</a:t>
                      </a:r>
                      <a:endParaRPr lang="en-US" dirty="0"/>
                    </a:p>
                  </a:txBody>
                  <a:tcPr/>
                </a:tc>
                <a:tc>
                  <a:txBody>
                    <a:bodyPr/>
                    <a:lstStyle/>
                    <a:p>
                      <a:r>
                        <a:rPr lang="en-US" dirty="0" smtClean="0"/>
                        <a:t>Dec</a:t>
                      </a:r>
                      <a:endParaRPr lang="en-US" dirty="0"/>
                    </a:p>
                  </a:txBody>
                  <a:tcPr/>
                </a:tc>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a:t>
                      </a:r>
                      <a:endParaRPr lang="en-US" dirty="0"/>
                    </a:p>
                  </a:txBody>
                  <a:tcPr/>
                </a:tc>
                <a:tc>
                  <a:txBody>
                    <a:bodyPr/>
                    <a:lstStyle/>
                    <a:p>
                      <a:r>
                        <a:rPr lang="en-US" dirty="0" smtClean="0"/>
                        <a:t>May</a:t>
                      </a:r>
                      <a:endParaRPr lang="en-US" dirty="0"/>
                    </a:p>
                  </a:txBody>
                  <a:tcPr/>
                </a:tc>
                <a:tc>
                  <a:txBody>
                    <a:bodyPr/>
                    <a:lstStyle/>
                    <a:p>
                      <a:r>
                        <a:rPr lang="en-US" dirty="0" smtClean="0"/>
                        <a:t>Jun</a:t>
                      </a:r>
                      <a:endParaRPr lang="en-US" dirty="0"/>
                    </a:p>
                  </a:txBody>
                  <a:tcPr/>
                </a:tc>
              </a:tr>
              <a:tr h="603446">
                <a:tc>
                  <a:txBody>
                    <a:bodyPr/>
                    <a:lstStyle/>
                    <a:p>
                      <a:r>
                        <a:rPr lang="en-US" dirty="0" smtClean="0"/>
                        <a:t>Budget</a:t>
                      </a:r>
                      <a:r>
                        <a:rPr lang="en-US" baseline="0" dirty="0" smtClean="0"/>
                        <a:t> Guidelines Sent to Agencies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Submitted to Governor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Reviewed by Budget Office and Agency Hearings Held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603446">
                <a:tc>
                  <a:txBody>
                    <a:bodyPr/>
                    <a:lstStyle/>
                    <a:p>
                      <a:r>
                        <a:rPr lang="en-US" dirty="0" smtClean="0"/>
                        <a:t>Governor Finalizes Budget Recommendations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Governor Submits Budget</a:t>
                      </a:r>
                      <a:r>
                        <a:rPr lang="en-US" baseline="0" dirty="0" smtClean="0"/>
                        <a:t> to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Hearings Held by the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03446">
                <a:tc>
                  <a:txBody>
                    <a:bodyPr/>
                    <a:lstStyle/>
                    <a:p>
                      <a:r>
                        <a:rPr lang="en-US" dirty="0" smtClean="0"/>
                        <a:t>Legislature Adopts Budget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9" name="Left-Right Arrow 8"/>
          <p:cNvSpPr/>
          <p:nvPr/>
        </p:nvSpPr>
        <p:spPr>
          <a:xfrm>
            <a:off x="4675030" y="3277699"/>
            <a:ext cx="1571224" cy="56667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670479" y="1893194"/>
            <a:ext cx="1004551" cy="476519"/>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4675030" y="2459865"/>
            <a:ext cx="1030311" cy="5537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5705341" y="4095482"/>
            <a:ext cx="1133341" cy="502276"/>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6838682" y="4752304"/>
            <a:ext cx="502276" cy="45076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6838682" y="5370490"/>
            <a:ext cx="2794715" cy="540913"/>
          </a:xfrm>
          <a:prstGeom prst="leftRight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7933386" y="5986717"/>
            <a:ext cx="2240924" cy="492960"/>
          </a:xfrm>
          <a:prstGeom prst="left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952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785154"/>
            <a:ext cx="8428037" cy="2320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latin typeface="+mj-lt"/>
              </a:rPr>
              <a:t>After holding hearings, considering legislation adopted, identifying priorities, and working out differences between the two houses the legislature will adopt a final version of the Budget Bill.</a:t>
            </a:r>
          </a:p>
          <a:p>
            <a:r>
              <a:rPr lang="en-US" sz="2200" b="1" dirty="0" smtClean="0">
                <a:latin typeface="+mj-lt"/>
              </a:rPr>
              <a:t>The bill then goes to the Governor for approval or rejection.  Most Governor’s have some sort of veto power.  All Legislatures have a process for overriding vetoes.</a:t>
            </a: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pPr marL="0" indent="0">
              <a:buNone/>
            </a:pPr>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1200329"/>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Legislature Adopts Budget Bill</a:t>
            </a:r>
          </a:p>
          <a:p>
            <a:r>
              <a:rPr lang="en-US" sz="3600" i="1" dirty="0" smtClean="0">
                <a:solidFill>
                  <a:schemeClr val="accent1"/>
                </a:solidFill>
                <a:latin typeface="Aharoni" pitchFamily="2" charset="-79"/>
                <a:cs typeface="Aharoni" pitchFamily="2" charset="-79"/>
              </a:rPr>
              <a:t>Mar. - June</a:t>
            </a:r>
          </a:p>
        </p:txBody>
      </p:sp>
      <p:sp>
        <p:nvSpPr>
          <p:cNvPr id="4" name="TextBox 3"/>
          <p:cNvSpPr txBox="1"/>
          <p:nvPr/>
        </p:nvSpPr>
        <p:spPr>
          <a:xfrm>
            <a:off x="1079265" y="4546241"/>
            <a:ext cx="8451101" cy="2031325"/>
          </a:xfrm>
          <a:prstGeom prst="rect">
            <a:avLst/>
          </a:prstGeom>
          <a:noFill/>
        </p:spPr>
        <p:txBody>
          <a:bodyPr wrap="square" rtlCol="0">
            <a:spAutoFit/>
          </a:bodyPr>
          <a:lstStyle/>
          <a:p>
            <a:r>
              <a:rPr lang="en-US" b="1" dirty="0" smtClean="0">
                <a:latin typeface="+mj-lt"/>
              </a:rPr>
              <a:t>Tips:</a:t>
            </a:r>
          </a:p>
          <a:p>
            <a:pPr marL="285750" indent="-285750">
              <a:buFont typeface="Arial" panose="020B0604020202020204" pitchFamily="34" charset="0"/>
              <a:buChar char="•"/>
            </a:pPr>
            <a:r>
              <a:rPr lang="en-US" b="1" dirty="0" smtClean="0">
                <a:latin typeface="+mj-lt"/>
              </a:rPr>
              <a:t>Never Assume your funding is save until it is in your hand.  It can be vetoed, it can expire, or it can be expired.</a:t>
            </a:r>
          </a:p>
          <a:p>
            <a:pPr marL="285750" indent="-285750">
              <a:buFont typeface="Arial" panose="020B0604020202020204" pitchFamily="34" charset="0"/>
              <a:buChar char="•"/>
            </a:pPr>
            <a:r>
              <a:rPr lang="en-US" b="1" dirty="0" smtClean="0">
                <a:latin typeface="+mj-lt"/>
              </a:rPr>
              <a:t>If you secured an appropriation from the legislature, lay the groundwork in the Governor’s Office to “veto proof” your funds.</a:t>
            </a:r>
          </a:p>
          <a:p>
            <a:pPr marL="285750" indent="-285750">
              <a:buFont typeface="Arial" panose="020B0604020202020204" pitchFamily="34" charset="0"/>
              <a:buChar char="•"/>
            </a:pPr>
            <a:r>
              <a:rPr lang="en-US" b="1" dirty="0" smtClean="0">
                <a:latin typeface="+mj-lt"/>
              </a:rPr>
              <a:t>If successful, express appropriate appreciation and offer recognition for everyone involved.</a:t>
            </a:r>
          </a:p>
        </p:txBody>
      </p:sp>
    </p:spTree>
    <p:extLst>
      <p:ext uri="{BB962C8B-B14F-4D97-AF65-F5344CB8AC3E}">
        <p14:creationId xmlns:p14="http://schemas.microsoft.com/office/powerpoint/2010/main" val="1988920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478515"/>
            <a:ext cx="8428037" cy="3067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latin typeface="+mj-lt"/>
              </a:rPr>
              <a:t>While appropriators do their best to perfect the budget on their first try, this is impossible for a number of reasons.  Revenue Estimates miss their mark, Market Forces change the economic landscape, Natural Disasters happen etc.</a:t>
            </a:r>
          </a:p>
          <a:p>
            <a:r>
              <a:rPr lang="en-US" sz="2200" b="1" dirty="0" smtClean="0">
                <a:latin typeface="+mj-lt"/>
              </a:rPr>
              <a:t>There is a process for adjusting budgets mid-year.  Legislatures will often adopt “supplemental appropriations” bills to adjust the budget.  These bills can adjust appropriations up or down.</a:t>
            </a:r>
          </a:p>
          <a:p>
            <a:r>
              <a:rPr lang="en-US" sz="2200" b="1" dirty="0" smtClean="0">
                <a:latin typeface="+mj-lt"/>
              </a:rPr>
              <a:t>The Governor may have the authority to implement hiring freezes, spending reductions or mid-year cuts.</a:t>
            </a: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pPr marL="0" indent="0">
              <a:buNone/>
            </a:pPr>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1200329"/>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Budgeting Outside the Lines</a:t>
            </a:r>
          </a:p>
          <a:p>
            <a:r>
              <a:rPr lang="en-US" sz="3600" i="1" dirty="0" smtClean="0">
                <a:solidFill>
                  <a:schemeClr val="accent1"/>
                </a:solidFill>
                <a:latin typeface="Aharoni" pitchFamily="2" charset="-79"/>
                <a:cs typeface="Aharoni" pitchFamily="2" charset="-79"/>
              </a:rPr>
              <a:t>All Year</a:t>
            </a:r>
          </a:p>
        </p:txBody>
      </p:sp>
      <p:sp>
        <p:nvSpPr>
          <p:cNvPr id="4" name="TextBox 3"/>
          <p:cNvSpPr txBox="1"/>
          <p:nvPr/>
        </p:nvSpPr>
        <p:spPr>
          <a:xfrm>
            <a:off x="1079265" y="4958365"/>
            <a:ext cx="8451101" cy="1200329"/>
          </a:xfrm>
          <a:prstGeom prst="rect">
            <a:avLst/>
          </a:prstGeom>
          <a:noFill/>
        </p:spPr>
        <p:txBody>
          <a:bodyPr wrap="square" rtlCol="0">
            <a:spAutoFit/>
          </a:bodyPr>
          <a:lstStyle/>
          <a:p>
            <a:r>
              <a:rPr lang="en-US" b="1" dirty="0" smtClean="0">
                <a:latin typeface="+mj-lt"/>
              </a:rPr>
              <a:t>Tips:</a:t>
            </a:r>
          </a:p>
          <a:p>
            <a:pPr marL="285750" indent="-285750">
              <a:buFont typeface="Arial" panose="020B0604020202020204" pitchFamily="34" charset="0"/>
              <a:buChar char="•"/>
            </a:pPr>
            <a:r>
              <a:rPr lang="en-US" b="1" dirty="0" smtClean="0">
                <a:latin typeface="+mj-lt"/>
              </a:rPr>
              <a:t>Learn these different “tools” available to the Governor and Legislators in your state.</a:t>
            </a:r>
          </a:p>
          <a:p>
            <a:pPr marL="285750" indent="-285750">
              <a:buFont typeface="Arial" panose="020B0604020202020204" pitchFamily="34" charset="0"/>
              <a:buChar char="•"/>
            </a:pPr>
            <a:r>
              <a:rPr lang="en-US" b="1" dirty="0" smtClean="0">
                <a:latin typeface="+mj-lt"/>
              </a:rPr>
              <a:t>Once you understand them, you might start to recognize opportunities to take advantage of them.</a:t>
            </a:r>
          </a:p>
        </p:txBody>
      </p:sp>
    </p:spTree>
    <p:extLst>
      <p:ext uri="{BB962C8B-B14F-4D97-AF65-F5344CB8AC3E}">
        <p14:creationId xmlns:p14="http://schemas.microsoft.com/office/powerpoint/2010/main" val="1780364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787608"/>
            <a:ext cx="8428037" cy="3067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latin typeface="+mj-lt"/>
              </a:rPr>
              <a:t>Almost all states operate on a State Fiscal Year that Runs from July 1-June 30.  NY in April; TX in Sept.; and AL, MI, and DC start in Oct.</a:t>
            </a:r>
          </a:p>
          <a:p>
            <a:r>
              <a:rPr lang="en-US" sz="2200" b="1" dirty="0" smtClean="0">
                <a:latin typeface="+mj-lt"/>
              </a:rPr>
              <a:t>30 states operate on an annual budget cycle while  20 are on a biennial budget cycle.  Most states on a biennial cycle report having a robust system of using </a:t>
            </a:r>
            <a:r>
              <a:rPr lang="en-US" sz="2200" b="1" dirty="0" err="1" smtClean="0">
                <a:latin typeface="+mj-lt"/>
              </a:rPr>
              <a:t>supplementals</a:t>
            </a:r>
            <a:r>
              <a:rPr lang="en-US" sz="2200" b="1" dirty="0" smtClean="0">
                <a:latin typeface="+mj-lt"/>
              </a:rPr>
              <a:t> to adjust the budget annually</a:t>
            </a:r>
          </a:p>
          <a:p>
            <a:r>
              <a:rPr lang="en-US" sz="2200" b="1" dirty="0" smtClean="0">
                <a:latin typeface="+mj-lt"/>
              </a:rPr>
              <a:t>Of the states on a biennial budget cycle, 17 adopt their budgets in odd calendar years while KY, VA and WY do it in even years.</a:t>
            </a:r>
          </a:p>
          <a:p>
            <a:r>
              <a:rPr lang="en-US" sz="2200" b="1" dirty="0" smtClean="0">
                <a:latin typeface="+mj-lt"/>
              </a:rPr>
              <a:t>Economic Factors, Political Forces, Size and Scale</a:t>
            </a: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pPr marL="0" indent="0">
              <a:buNone/>
            </a:pPr>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1200329"/>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Differences from State to State</a:t>
            </a:r>
          </a:p>
          <a:p>
            <a:r>
              <a:rPr lang="en-US" sz="3600" i="1" dirty="0" smtClean="0">
                <a:solidFill>
                  <a:schemeClr val="accent1"/>
                </a:solidFill>
                <a:latin typeface="Aharoni" pitchFamily="2" charset="-79"/>
                <a:cs typeface="Aharoni" pitchFamily="2" charset="-79"/>
              </a:rPr>
              <a:t>All Year</a:t>
            </a:r>
          </a:p>
        </p:txBody>
      </p:sp>
    </p:spTree>
    <p:extLst>
      <p:ext uri="{BB962C8B-B14F-4D97-AF65-F5344CB8AC3E}">
        <p14:creationId xmlns:p14="http://schemas.microsoft.com/office/powerpoint/2010/main" val="3333788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079064"/>
            <a:ext cx="8428037" cy="2411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1" dirty="0" smtClean="0">
                <a:latin typeface="+mj-lt"/>
              </a:rPr>
              <a:t>Budgeting is a year-round process.</a:t>
            </a:r>
          </a:p>
          <a:p>
            <a:pPr algn="just"/>
            <a:r>
              <a:rPr lang="en-US" b="1" dirty="0" smtClean="0">
                <a:latin typeface="+mj-lt"/>
              </a:rPr>
              <a:t>You can be a part of that process in some form at every step.</a:t>
            </a:r>
            <a:endParaRPr lang="en-US" b="1" dirty="0">
              <a:latin typeface="+mj-lt"/>
            </a:endParaRPr>
          </a:p>
          <a:p>
            <a:pPr algn="just"/>
            <a:r>
              <a:rPr lang="en-US" b="1" dirty="0" smtClean="0">
                <a:latin typeface="+mj-lt"/>
              </a:rPr>
              <a:t>Learn the Process and the Players and get in on the Game.</a:t>
            </a:r>
          </a:p>
          <a:p>
            <a:pPr algn="just"/>
            <a:endParaRPr lang="en-US" b="1" dirty="0">
              <a:latin typeface="+mj-lt"/>
            </a:endParaRPr>
          </a:p>
          <a:p>
            <a:pPr algn="just"/>
            <a:endParaRPr lang="en-US" b="1" dirty="0" smtClean="0"/>
          </a:p>
          <a:p>
            <a:r>
              <a:rPr lang="en-US" sz="2400" dirty="0" smtClean="0"/>
              <a:t>Your own State Legislature’s Website</a:t>
            </a:r>
          </a:p>
          <a:p>
            <a:r>
              <a:rPr lang="en-US" sz="2400" dirty="0" smtClean="0"/>
              <a:t>The National Conference of State Legislatures </a:t>
            </a:r>
            <a:r>
              <a:rPr lang="en-US" sz="2400" dirty="0" smtClean="0">
                <a:hlinkClick r:id="rId2"/>
              </a:rPr>
              <a:t>www.NCSL.org</a:t>
            </a:r>
            <a:endParaRPr lang="en-US" sz="2400" dirty="0" smtClean="0"/>
          </a:p>
          <a:p>
            <a:r>
              <a:rPr lang="en-US" sz="2400" dirty="0" smtClean="0"/>
              <a:t>The National Association of State Budget Offices </a:t>
            </a:r>
            <a:r>
              <a:rPr lang="en-US" sz="2400" dirty="0" smtClean="0">
                <a:hlinkClick r:id="rId3"/>
              </a:rPr>
              <a:t>www.NASBO.org</a:t>
            </a:r>
            <a:endParaRPr lang="en-US" sz="2400" dirty="0" smtClean="0"/>
          </a:p>
          <a:p>
            <a:r>
              <a:rPr lang="en-US" sz="2400" dirty="0">
                <a:hlinkClick r:id="rId4"/>
              </a:rPr>
              <a:t>http://</a:t>
            </a:r>
            <a:r>
              <a:rPr lang="en-US" sz="2400" dirty="0" smtClean="0">
                <a:hlinkClick r:id="rId4"/>
              </a:rPr>
              <a:t>www.nasbo.org/publications-data/budget-processes-in-the-states</a:t>
            </a:r>
            <a:endParaRPr lang="en-US" sz="2400" dirty="0" smtClean="0"/>
          </a:p>
          <a:p>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Conclusion</a:t>
            </a:r>
            <a:endParaRPr lang="en-US" sz="3600" dirty="0">
              <a:solidFill>
                <a:schemeClr val="accent1"/>
              </a:solidFill>
              <a:latin typeface="Aharoni" pitchFamily="2" charset="-79"/>
              <a:cs typeface="Aharoni" pitchFamily="2" charset="-79"/>
            </a:endParaRPr>
          </a:p>
        </p:txBody>
      </p:sp>
      <p:sp>
        <p:nvSpPr>
          <p:cNvPr id="4" name="TextBox 3"/>
          <p:cNvSpPr txBox="1"/>
          <p:nvPr/>
        </p:nvSpPr>
        <p:spPr>
          <a:xfrm>
            <a:off x="1079265" y="3490176"/>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Additional Resources</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103555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120462" y="1455312"/>
            <a:ext cx="8418139" cy="51515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en-US" sz="1600" dirty="0" smtClean="0"/>
              <a:t>	</a:t>
            </a:r>
          </a:p>
          <a:p>
            <a:pPr marL="0" indent="0">
              <a:buNone/>
            </a:pPr>
            <a:r>
              <a:rPr lang="en-US" dirty="0" smtClean="0">
                <a:latin typeface="Constantia" panose="02030602050306030303" pitchFamily="18" charset="0"/>
              </a:rPr>
              <a:t>Denise Edwards</a:t>
            </a:r>
          </a:p>
          <a:p>
            <a:pPr marL="0" indent="0">
              <a:buNone/>
            </a:pPr>
            <a:r>
              <a:rPr lang="en-US" dirty="0" smtClean="0">
                <a:latin typeface="Constantia" panose="02030602050306030303" pitchFamily="18" charset="0"/>
              </a:rPr>
              <a:t>NCA Director of Government Affairs</a:t>
            </a:r>
          </a:p>
          <a:p>
            <a:pPr marL="0" indent="0">
              <a:buNone/>
            </a:pPr>
            <a:r>
              <a:rPr lang="en-US" dirty="0" smtClean="0">
                <a:latin typeface="Constantia" panose="02030602050306030303" pitchFamily="18" charset="0"/>
                <a:hlinkClick r:id="rId2"/>
              </a:rPr>
              <a:t>dedwards@nca-online.org</a:t>
            </a:r>
            <a:r>
              <a:rPr lang="en-US" dirty="0" smtClean="0">
                <a:latin typeface="Constantia" panose="02030602050306030303" pitchFamily="18" charset="0"/>
              </a:rPr>
              <a:t> or 202-548-0090 ext. 103</a:t>
            </a:r>
          </a:p>
          <a:p>
            <a:pPr lvl="1"/>
            <a:endParaRPr lang="en-US" dirty="0" smtClean="0">
              <a:latin typeface="Constantia" panose="02030602050306030303" pitchFamily="18" charset="0"/>
            </a:endParaRPr>
          </a:p>
          <a:p>
            <a:pPr marL="0" indent="0">
              <a:buNone/>
            </a:pPr>
            <a:r>
              <a:rPr lang="en-US" dirty="0" smtClean="0">
                <a:latin typeface="Constantia" panose="02030602050306030303" pitchFamily="18" charset="0"/>
              </a:rPr>
              <a:t>Will Laird</a:t>
            </a:r>
          </a:p>
          <a:p>
            <a:pPr marL="0" indent="0">
              <a:buNone/>
            </a:pPr>
            <a:r>
              <a:rPr lang="en-US" dirty="0" smtClean="0">
                <a:latin typeface="Constantia" panose="02030602050306030303" pitchFamily="18" charset="0"/>
              </a:rPr>
              <a:t>NCA State Government Affairs Officer</a:t>
            </a:r>
          </a:p>
          <a:p>
            <a:pPr marL="0" indent="0">
              <a:buNone/>
            </a:pPr>
            <a:r>
              <a:rPr lang="en-US" dirty="0" smtClean="0">
                <a:latin typeface="Constantia" panose="02030602050306030303" pitchFamily="18" charset="0"/>
                <a:hlinkClick r:id="rId3"/>
              </a:rPr>
              <a:t>wlaird@nca-online.org</a:t>
            </a:r>
            <a:r>
              <a:rPr lang="en-US" dirty="0" smtClean="0">
                <a:latin typeface="Constantia" panose="02030602050306030303" pitchFamily="18" charset="0"/>
              </a:rPr>
              <a:t> or 202-548-0090 ext. 119</a:t>
            </a:r>
            <a:endParaRPr lang="en-US" dirty="0">
              <a:latin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b="1" dirty="0" smtClean="0">
                <a:solidFill>
                  <a:schemeClr val="accent1"/>
                </a:solidFill>
                <a:latin typeface="Aharoni" pitchFamily="2" charset="-79"/>
                <a:cs typeface="Aharoni" pitchFamily="2" charset="-79"/>
              </a:rPr>
              <a:t>Contact Information </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228389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652111"/>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200" b="1" dirty="0" smtClean="0">
              <a:latin typeface="+mj-lt"/>
            </a:endParaRP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State Budget Cycle</a:t>
            </a:r>
          </a:p>
        </p:txBody>
      </p:sp>
      <p:graphicFrame>
        <p:nvGraphicFramePr>
          <p:cNvPr id="6" name="Table 5"/>
          <p:cNvGraphicFramePr>
            <a:graphicFrameLocks noGrp="1"/>
          </p:cNvGraphicFramePr>
          <p:nvPr>
            <p:extLst>
              <p:ext uri="{D42A27DB-BD31-4B8C-83A1-F6EECF244321}">
                <p14:modId xmlns:p14="http://schemas.microsoft.com/office/powerpoint/2010/main" val="2578864088"/>
              </p:ext>
            </p:extLst>
          </p:nvPr>
        </p:nvGraphicFramePr>
        <p:xfrm>
          <a:off x="721217" y="1209063"/>
          <a:ext cx="9453093" cy="5321692"/>
        </p:xfrm>
        <a:graphic>
          <a:graphicData uri="http://schemas.openxmlformats.org/drawingml/2006/table">
            <a:tbl>
              <a:tblPr firstRow="1" bandRow="1">
                <a:tableStyleId>{5C22544A-7EE6-4342-B048-85BDC9FD1C3A}</a:tableStyleId>
              </a:tblPr>
              <a:tblGrid>
                <a:gridCol w="2923504"/>
                <a:gridCol w="476518"/>
                <a:gridCol w="566671"/>
                <a:gridCol w="528034"/>
                <a:gridCol w="515155"/>
                <a:gridCol w="579549"/>
                <a:gridCol w="553791"/>
                <a:gridCol w="502276"/>
                <a:gridCol w="553792"/>
                <a:gridCol w="592428"/>
                <a:gridCol w="528034"/>
                <a:gridCol w="605307"/>
                <a:gridCol w="528034"/>
              </a:tblGrid>
              <a:tr h="603446">
                <a:tc>
                  <a:txBody>
                    <a:bodyPr/>
                    <a:lstStyle/>
                    <a:p>
                      <a:endParaRPr lang="en-US" dirty="0"/>
                    </a:p>
                  </a:txBody>
                  <a:tcPr/>
                </a:tc>
                <a:tc>
                  <a:txBody>
                    <a:bodyPr/>
                    <a:lstStyle/>
                    <a:p>
                      <a:r>
                        <a:rPr lang="en-US" dirty="0" smtClean="0"/>
                        <a:t>Jul</a:t>
                      </a:r>
                      <a:endParaRPr lang="en-US" dirty="0"/>
                    </a:p>
                  </a:txBody>
                  <a:tcPr/>
                </a:tc>
                <a:tc>
                  <a:txBody>
                    <a:bodyPr/>
                    <a:lstStyle/>
                    <a:p>
                      <a:r>
                        <a:rPr lang="en-US" dirty="0" smtClean="0"/>
                        <a:t>Aug</a:t>
                      </a:r>
                      <a:endParaRPr lang="en-US" dirty="0"/>
                    </a:p>
                  </a:txBody>
                  <a:tcPr/>
                </a:tc>
                <a:tc>
                  <a:txBody>
                    <a:bodyPr/>
                    <a:lstStyle/>
                    <a:p>
                      <a:r>
                        <a:rPr lang="en-US" dirty="0" smtClean="0"/>
                        <a:t>Sep</a:t>
                      </a:r>
                      <a:endParaRPr lang="en-US" dirty="0"/>
                    </a:p>
                  </a:txBody>
                  <a:tcPr/>
                </a:tc>
                <a:tc>
                  <a:txBody>
                    <a:bodyPr/>
                    <a:lstStyle/>
                    <a:p>
                      <a:r>
                        <a:rPr lang="en-US" dirty="0" smtClean="0"/>
                        <a:t>Oct</a:t>
                      </a:r>
                      <a:endParaRPr lang="en-US" dirty="0"/>
                    </a:p>
                  </a:txBody>
                  <a:tcPr/>
                </a:tc>
                <a:tc>
                  <a:txBody>
                    <a:bodyPr/>
                    <a:lstStyle/>
                    <a:p>
                      <a:r>
                        <a:rPr lang="en-US" dirty="0" smtClean="0"/>
                        <a:t>Nov</a:t>
                      </a:r>
                      <a:endParaRPr lang="en-US" dirty="0"/>
                    </a:p>
                  </a:txBody>
                  <a:tcPr/>
                </a:tc>
                <a:tc>
                  <a:txBody>
                    <a:bodyPr/>
                    <a:lstStyle/>
                    <a:p>
                      <a:r>
                        <a:rPr lang="en-US" dirty="0" smtClean="0"/>
                        <a:t>Dec</a:t>
                      </a:r>
                      <a:endParaRPr lang="en-US" dirty="0"/>
                    </a:p>
                  </a:txBody>
                  <a:tcPr/>
                </a:tc>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a:t>
                      </a:r>
                      <a:endParaRPr lang="en-US" dirty="0"/>
                    </a:p>
                  </a:txBody>
                  <a:tcPr/>
                </a:tc>
                <a:tc>
                  <a:txBody>
                    <a:bodyPr/>
                    <a:lstStyle/>
                    <a:p>
                      <a:r>
                        <a:rPr lang="en-US" dirty="0" smtClean="0"/>
                        <a:t>May</a:t>
                      </a:r>
                      <a:endParaRPr lang="en-US" dirty="0"/>
                    </a:p>
                  </a:txBody>
                  <a:tcPr/>
                </a:tc>
                <a:tc>
                  <a:txBody>
                    <a:bodyPr/>
                    <a:lstStyle/>
                    <a:p>
                      <a:r>
                        <a:rPr lang="en-US" dirty="0" smtClean="0"/>
                        <a:t>Jun</a:t>
                      </a:r>
                      <a:endParaRPr lang="en-US" dirty="0"/>
                    </a:p>
                  </a:txBody>
                  <a:tcPr/>
                </a:tc>
              </a:tr>
              <a:tr h="603446">
                <a:tc>
                  <a:txBody>
                    <a:bodyPr/>
                    <a:lstStyle/>
                    <a:p>
                      <a:r>
                        <a:rPr lang="en-US" dirty="0" smtClean="0"/>
                        <a:t>Budget</a:t>
                      </a:r>
                      <a:r>
                        <a:rPr lang="en-US" baseline="0" dirty="0" smtClean="0"/>
                        <a:t> Guidelines Sent to Agencies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Submitted to Governor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Reviewed by Budget Office and Agency Hearings Held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603446">
                <a:tc>
                  <a:txBody>
                    <a:bodyPr/>
                    <a:lstStyle/>
                    <a:p>
                      <a:r>
                        <a:rPr lang="en-US" dirty="0" smtClean="0"/>
                        <a:t>Governor Finalizes Budget Recommendations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Governor Submits Budget</a:t>
                      </a:r>
                      <a:r>
                        <a:rPr lang="en-US" baseline="0" dirty="0" smtClean="0"/>
                        <a:t> to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Hearings Held by the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03446">
                <a:tc>
                  <a:txBody>
                    <a:bodyPr/>
                    <a:lstStyle/>
                    <a:p>
                      <a:r>
                        <a:rPr lang="en-US" dirty="0" smtClean="0"/>
                        <a:t>Legislature Adopts Budget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9" name="Left-Right Arrow 8"/>
          <p:cNvSpPr/>
          <p:nvPr/>
        </p:nvSpPr>
        <p:spPr>
          <a:xfrm>
            <a:off x="4675030" y="3277699"/>
            <a:ext cx="1571224" cy="5666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670479" y="1893194"/>
            <a:ext cx="1004551" cy="476519"/>
          </a:xfrm>
          <a:prstGeom prst="left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4675030" y="2459865"/>
            <a:ext cx="1030311" cy="5537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5705341" y="4095482"/>
            <a:ext cx="1133341" cy="5022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6838682" y="4752304"/>
            <a:ext cx="502276" cy="4507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6838682" y="5370490"/>
            <a:ext cx="2794715" cy="540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7933386" y="6036629"/>
            <a:ext cx="2240924" cy="4929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302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25189" y="1907646"/>
            <a:ext cx="8428037" cy="2771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latin typeface="+mj-lt"/>
              </a:rPr>
              <a:t>To begin the annual budget process the Governor may ask all agencies to submit their budget requests for the coming year.</a:t>
            </a:r>
          </a:p>
          <a:p>
            <a:r>
              <a:rPr lang="en-US" sz="2200" b="1" dirty="0" smtClean="0">
                <a:latin typeface="+mj-lt"/>
              </a:rPr>
              <a:t>Appropriation Request Instructions may be based on:</a:t>
            </a:r>
          </a:p>
          <a:p>
            <a:pPr lvl="1"/>
            <a:r>
              <a:rPr lang="en-US" sz="1800" b="1" dirty="0" smtClean="0">
                <a:latin typeface="+mj-lt"/>
              </a:rPr>
              <a:t>Revenue Estimates (Projected Shortfalls or Surpluses)</a:t>
            </a:r>
          </a:p>
          <a:p>
            <a:pPr lvl="1"/>
            <a:r>
              <a:rPr lang="en-US" sz="1800" b="1" dirty="0" smtClean="0">
                <a:latin typeface="+mj-lt"/>
              </a:rPr>
              <a:t>Inflation / Medical Inflation</a:t>
            </a:r>
          </a:p>
          <a:p>
            <a:pPr lvl="1"/>
            <a:r>
              <a:rPr lang="en-US" sz="1800" b="1" dirty="0" smtClean="0">
                <a:latin typeface="+mj-lt"/>
              </a:rPr>
              <a:t>Market Performance (Retirement Plans)</a:t>
            </a:r>
            <a:endParaRPr lang="en-US" sz="1400" b="1" dirty="0" smtClean="0">
              <a:latin typeface="+mj-lt"/>
            </a:endParaRPr>
          </a:p>
          <a:p>
            <a:pPr lvl="1"/>
            <a:r>
              <a:rPr lang="en-US" sz="1800" b="1" dirty="0" smtClean="0">
                <a:latin typeface="+mj-lt"/>
              </a:rPr>
              <a:t>Governor’s Policy Initiatives / Priorities</a:t>
            </a:r>
          </a:p>
          <a:p>
            <a:pPr marL="457200" lvl="1" indent="0">
              <a:buNone/>
            </a:pPr>
            <a:r>
              <a:rPr lang="en-US" sz="1800" b="1" dirty="0" smtClean="0">
                <a:latin typeface="+mj-lt"/>
              </a:rPr>
              <a:t>  </a:t>
            </a:r>
            <a:endParaRPr lang="en-US" sz="1400" b="1" dirty="0" smtClean="0">
              <a:latin typeface="+mj-lt"/>
            </a:endParaRPr>
          </a:p>
          <a:p>
            <a:endParaRPr lang="en-US" sz="2200" b="1" dirty="0" smtClean="0">
              <a:latin typeface="+mj-lt"/>
            </a:endParaRPr>
          </a:p>
          <a:p>
            <a:pPr marL="0" indent="0">
              <a:buNone/>
            </a:pPr>
            <a:endParaRPr lang="en-US" sz="2200" b="1" dirty="0" smtClean="0">
              <a:latin typeface="+mj-lt"/>
            </a:endParaRP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1200329"/>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Budget Guidelines for Agencies</a:t>
            </a:r>
          </a:p>
          <a:p>
            <a:r>
              <a:rPr lang="en-US" sz="3600" i="1" dirty="0" smtClean="0">
                <a:solidFill>
                  <a:schemeClr val="accent1"/>
                </a:solidFill>
                <a:latin typeface="Aharoni" pitchFamily="2" charset="-79"/>
                <a:cs typeface="Aharoni" pitchFamily="2" charset="-79"/>
              </a:rPr>
              <a:t>July – August</a:t>
            </a:r>
          </a:p>
        </p:txBody>
      </p:sp>
      <p:sp>
        <p:nvSpPr>
          <p:cNvPr id="4" name="TextBox 3"/>
          <p:cNvSpPr txBox="1"/>
          <p:nvPr/>
        </p:nvSpPr>
        <p:spPr>
          <a:xfrm>
            <a:off x="1079265" y="5267459"/>
            <a:ext cx="8476859" cy="923330"/>
          </a:xfrm>
          <a:prstGeom prst="rect">
            <a:avLst/>
          </a:prstGeom>
          <a:noFill/>
        </p:spPr>
        <p:txBody>
          <a:bodyPr wrap="square" rtlCol="0">
            <a:spAutoFit/>
          </a:bodyPr>
          <a:lstStyle/>
          <a:p>
            <a:r>
              <a:rPr lang="en-US" b="1" dirty="0" smtClean="0">
                <a:latin typeface="+mj-lt"/>
              </a:rPr>
              <a:t>Tips:</a:t>
            </a:r>
          </a:p>
          <a:p>
            <a:pPr marL="285750" indent="-285750">
              <a:buFont typeface="Arial" panose="020B0604020202020204" pitchFamily="34" charset="0"/>
              <a:buChar char="•"/>
            </a:pPr>
            <a:r>
              <a:rPr lang="en-US" b="1" dirty="0" smtClean="0">
                <a:latin typeface="+mj-lt"/>
              </a:rPr>
              <a:t>Make your cause one of the Governor’s Priorities or Initiatives.</a:t>
            </a:r>
          </a:p>
          <a:p>
            <a:pPr marL="285750" indent="-285750">
              <a:buFont typeface="Arial" panose="020B0604020202020204" pitchFamily="34" charset="0"/>
              <a:buChar char="•"/>
            </a:pPr>
            <a:r>
              <a:rPr lang="en-US" b="1" dirty="0" smtClean="0">
                <a:latin typeface="+mj-lt"/>
              </a:rPr>
              <a:t>Insulate yourself from potential cuts.</a:t>
            </a:r>
          </a:p>
        </p:txBody>
      </p:sp>
    </p:spTree>
    <p:extLst>
      <p:ext uri="{BB962C8B-B14F-4D97-AF65-F5344CB8AC3E}">
        <p14:creationId xmlns:p14="http://schemas.microsoft.com/office/powerpoint/2010/main" val="2727190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652111"/>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200" b="1" dirty="0" smtClean="0">
              <a:latin typeface="+mj-lt"/>
            </a:endParaRP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State Budget Cycle</a:t>
            </a:r>
          </a:p>
        </p:txBody>
      </p:sp>
      <p:graphicFrame>
        <p:nvGraphicFramePr>
          <p:cNvPr id="6" name="Table 5"/>
          <p:cNvGraphicFramePr>
            <a:graphicFrameLocks noGrp="1"/>
          </p:cNvGraphicFramePr>
          <p:nvPr>
            <p:extLst>
              <p:ext uri="{D42A27DB-BD31-4B8C-83A1-F6EECF244321}">
                <p14:modId xmlns:p14="http://schemas.microsoft.com/office/powerpoint/2010/main" val="2578864088"/>
              </p:ext>
            </p:extLst>
          </p:nvPr>
        </p:nvGraphicFramePr>
        <p:xfrm>
          <a:off x="721217" y="1209063"/>
          <a:ext cx="9453093" cy="5321692"/>
        </p:xfrm>
        <a:graphic>
          <a:graphicData uri="http://schemas.openxmlformats.org/drawingml/2006/table">
            <a:tbl>
              <a:tblPr firstRow="1" bandRow="1">
                <a:tableStyleId>{5C22544A-7EE6-4342-B048-85BDC9FD1C3A}</a:tableStyleId>
              </a:tblPr>
              <a:tblGrid>
                <a:gridCol w="2923504"/>
                <a:gridCol w="476518"/>
                <a:gridCol w="566671"/>
                <a:gridCol w="528034"/>
                <a:gridCol w="515155"/>
                <a:gridCol w="579549"/>
                <a:gridCol w="553791"/>
                <a:gridCol w="502276"/>
                <a:gridCol w="553792"/>
                <a:gridCol w="592428"/>
                <a:gridCol w="528034"/>
                <a:gridCol w="605307"/>
                <a:gridCol w="528034"/>
              </a:tblGrid>
              <a:tr h="603446">
                <a:tc>
                  <a:txBody>
                    <a:bodyPr/>
                    <a:lstStyle/>
                    <a:p>
                      <a:endParaRPr lang="en-US" dirty="0"/>
                    </a:p>
                  </a:txBody>
                  <a:tcPr/>
                </a:tc>
                <a:tc>
                  <a:txBody>
                    <a:bodyPr/>
                    <a:lstStyle/>
                    <a:p>
                      <a:r>
                        <a:rPr lang="en-US" dirty="0" smtClean="0"/>
                        <a:t>Jul</a:t>
                      </a:r>
                      <a:endParaRPr lang="en-US" dirty="0"/>
                    </a:p>
                  </a:txBody>
                  <a:tcPr/>
                </a:tc>
                <a:tc>
                  <a:txBody>
                    <a:bodyPr/>
                    <a:lstStyle/>
                    <a:p>
                      <a:r>
                        <a:rPr lang="en-US" dirty="0" smtClean="0"/>
                        <a:t>Aug</a:t>
                      </a:r>
                      <a:endParaRPr lang="en-US" dirty="0"/>
                    </a:p>
                  </a:txBody>
                  <a:tcPr/>
                </a:tc>
                <a:tc>
                  <a:txBody>
                    <a:bodyPr/>
                    <a:lstStyle/>
                    <a:p>
                      <a:r>
                        <a:rPr lang="en-US" dirty="0" smtClean="0"/>
                        <a:t>Sep</a:t>
                      </a:r>
                      <a:endParaRPr lang="en-US" dirty="0"/>
                    </a:p>
                  </a:txBody>
                  <a:tcPr/>
                </a:tc>
                <a:tc>
                  <a:txBody>
                    <a:bodyPr/>
                    <a:lstStyle/>
                    <a:p>
                      <a:r>
                        <a:rPr lang="en-US" dirty="0" smtClean="0"/>
                        <a:t>Oct</a:t>
                      </a:r>
                      <a:endParaRPr lang="en-US" dirty="0"/>
                    </a:p>
                  </a:txBody>
                  <a:tcPr/>
                </a:tc>
                <a:tc>
                  <a:txBody>
                    <a:bodyPr/>
                    <a:lstStyle/>
                    <a:p>
                      <a:r>
                        <a:rPr lang="en-US" dirty="0" smtClean="0"/>
                        <a:t>Nov</a:t>
                      </a:r>
                      <a:endParaRPr lang="en-US" dirty="0"/>
                    </a:p>
                  </a:txBody>
                  <a:tcPr/>
                </a:tc>
                <a:tc>
                  <a:txBody>
                    <a:bodyPr/>
                    <a:lstStyle/>
                    <a:p>
                      <a:r>
                        <a:rPr lang="en-US" dirty="0" smtClean="0"/>
                        <a:t>Dec</a:t>
                      </a:r>
                      <a:endParaRPr lang="en-US" dirty="0"/>
                    </a:p>
                  </a:txBody>
                  <a:tcPr/>
                </a:tc>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a:t>
                      </a:r>
                      <a:endParaRPr lang="en-US" dirty="0"/>
                    </a:p>
                  </a:txBody>
                  <a:tcPr/>
                </a:tc>
                <a:tc>
                  <a:txBody>
                    <a:bodyPr/>
                    <a:lstStyle/>
                    <a:p>
                      <a:r>
                        <a:rPr lang="en-US" dirty="0" smtClean="0"/>
                        <a:t>May</a:t>
                      </a:r>
                      <a:endParaRPr lang="en-US" dirty="0"/>
                    </a:p>
                  </a:txBody>
                  <a:tcPr/>
                </a:tc>
                <a:tc>
                  <a:txBody>
                    <a:bodyPr/>
                    <a:lstStyle/>
                    <a:p>
                      <a:r>
                        <a:rPr lang="en-US" dirty="0" smtClean="0"/>
                        <a:t>Jun</a:t>
                      </a:r>
                      <a:endParaRPr lang="en-US" dirty="0"/>
                    </a:p>
                  </a:txBody>
                  <a:tcPr/>
                </a:tc>
              </a:tr>
              <a:tr h="603446">
                <a:tc>
                  <a:txBody>
                    <a:bodyPr/>
                    <a:lstStyle/>
                    <a:p>
                      <a:r>
                        <a:rPr lang="en-US" dirty="0" smtClean="0"/>
                        <a:t>Budget</a:t>
                      </a:r>
                      <a:r>
                        <a:rPr lang="en-US" baseline="0" dirty="0" smtClean="0"/>
                        <a:t> Guidelines Sent to Agencies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Submitted to Governor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Reviewed by Budget Office and Agency Hearings Held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603446">
                <a:tc>
                  <a:txBody>
                    <a:bodyPr/>
                    <a:lstStyle/>
                    <a:p>
                      <a:r>
                        <a:rPr lang="en-US" dirty="0" smtClean="0"/>
                        <a:t>Governor Finalizes Budget Recommendations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Governor Submits Budget</a:t>
                      </a:r>
                      <a:r>
                        <a:rPr lang="en-US" baseline="0" dirty="0" smtClean="0"/>
                        <a:t> to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Hearings Held by the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03446">
                <a:tc>
                  <a:txBody>
                    <a:bodyPr/>
                    <a:lstStyle/>
                    <a:p>
                      <a:r>
                        <a:rPr lang="en-US" dirty="0" smtClean="0"/>
                        <a:t>Legislature Adopts Budget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9" name="Left-Right Arrow 8"/>
          <p:cNvSpPr/>
          <p:nvPr/>
        </p:nvSpPr>
        <p:spPr>
          <a:xfrm>
            <a:off x="4675030" y="3277699"/>
            <a:ext cx="1571224" cy="5666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670479" y="1893194"/>
            <a:ext cx="1004551" cy="4765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4675030" y="2459865"/>
            <a:ext cx="1030311" cy="553791"/>
          </a:xfrm>
          <a:prstGeom prst="left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2" name="Left-Right Arrow 11"/>
          <p:cNvSpPr/>
          <p:nvPr/>
        </p:nvSpPr>
        <p:spPr>
          <a:xfrm>
            <a:off x="5705341" y="4095482"/>
            <a:ext cx="1133341" cy="5022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6838682" y="4752304"/>
            <a:ext cx="502276" cy="4507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6838682" y="5370490"/>
            <a:ext cx="2794715" cy="540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7933386" y="6036629"/>
            <a:ext cx="2240924" cy="4929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187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61132" y="1804615"/>
            <a:ext cx="8428037" cy="2706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latin typeface="+mj-lt"/>
              </a:rPr>
              <a:t>Agencies must submit their budget requests in adherence with the Governor’s Instructions.</a:t>
            </a:r>
          </a:p>
          <a:p>
            <a:r>
              <a:rPr lang="en-US" sz="2200" b="1" dirty="0" smtClean="0">
                <a:latin typeface="+mj-lt"/>
              </a:rPr>
              <a:t>Agencies are experienced in manipulating these requests to protect their own budgets / interests.</a:t>
            </a:r>
          </a:p>
          <a:p>
            <a:pPr lvl="1"/>
            <a:r>
              <a:rPr lang="en-US" sz="1800" b="1" dirty="0" smtClean="0">
                <a:latin typeface="+mj-lt"/>
              </a:rPr>
              <a:t>Propose cuts to items they know are likely to be restored.</a:t>
            </a:r>
            <a:endParaRPr lang="en-US" sz="1400" b="1" dirty="0" smtClean="0">
              <a:latin typeface="+mj-lt"/>
            </a:endParaRPr>
          </a:p>
          <a:p>
            <a:r>
              <a:rPr lang="en-US" sz="2200" b="1" dirty="0" smtClean="0">
                <a:latin typeface="+mj-lt"/>
              </a:rPr>
              <a:t>Often times there is a mechanism for agencies to request “improvements” outside of the Governor’s recommendations.</a:t>
            </a:r>
          </a:p>
          <a:p>
            <a:endParaRPr lang="en-US" sz="2200" b="1" dirty="0" smtClean="0">
              <a:latin typeface="+mj-lt"/>
            </a:endParaRP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pPr marL="0" indent="0">
              <a:buNone/>
            </a:pPr>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1200329"/>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Agency Requests Submitted</a:t>
            </a:r>
          </a:p>
          <a:p>
            <a:r>
              <a:rPr lang="en-US" sz="3600" i="1" dirty="0" smtClean="0">
                <a:solidFill>
                  <a:schemeClr val="accent1"/>
                </a:solidFill>
                <a:latin typeface="Aharoni" pitchFamily="2" charset="-79"/>
                <a:cs typeface="Aharoni" pitchFamily="2" charset="-79"/>
              </a:rPr>
              <a:t>Sept. – Oct.</a:t>
            </a:r>
          </a:p>
        </p:txBody>
      </p:sp>
      <p:sp>
        <p:nvSpPr>
          <p:cNvPr id="4" name="TextBox 3"/>
          <p:cNvSpPr txBox="1"/>
          <p:nvPr/>
        </p:nvSpPr>
        <p:spPr>
          <a:xfrm>
            <a:off x="1079265" y="4997002"/>
            <a:ext cx="8451101" cy="1477328"/>
          </a:xfrm>
          <a:prstGeom prst="rect">
            <a:avLst/>
          </a:prstGeom>
          <a:noFill/>
        </p:spPr>
        <p:txBody>
          <a:bodyPr wrap="square" rtlCol="0">
            <a:spAutoFit/>
          </a:bodyPr>
          <a:lstStyle/>
          <a:p>
            <a:r>
              <a:rPr lang="en-US" b="1" dirty="0" smtClean="0">
                <a:latin typeface="+mj-lt"/>
              </a:rPr>
              <a:t>Tips:</a:t>
            </a:r>
          </a:p>
          <a:p>
            <a:pPr marL="285750" indent="-285750">
              <a:buFont typeface="Arial" panose="020B0604020202020204" pitchFamily="34" charset="0"/>
              <a:buChar char="•"/>
            </a:pPr>
            <a:r>
              <a:rPr lang="en-US" b="1" dirty="0" smtClean="0">
                <a:latin typeface="+mj-lt"/>
              </a:rPr>
              <a:t>Meet with Partner Agencies prior to the submission of their request.</a:t>
            </a:r>
          </a:p>
          <a:p>
            <a:pPr marL="285750" indent="-285750">
              <a:buFont typeface="Arial" panose="020B0604020202020204" pitchFamily="34" charset="0"/>
              <a:buChar char="•"/>
            </a:pPr>
            <a:r>
              <a:rPr lang="en-US" b="1" dirty="0" smtClean="0">
                <a:latin typeface="+mj-lt"/>
              </a:rPr>
              <a:t>Explore options to obtain funding, pursue increases, insulate from cuts identify inefficiencies etc.</a:t>
            </a:r>
          </a:p>
          <a:p>
            <a:pPr marL="285750" indent="-285750">
              <a:buFont typeface="Arial" panose="020B0604020202020204" pitchFamily="34" charset="0"/>
              <a:buChar char="•"/>
            </a:pPr>
            <a:r>
              <a:rPr lang="en-US" b="1" dirty="0" smtClean="0">
                <a:latin typeface="+mj-lt"/>
              </a:rPr>
              <a:t>Be mindful of their situation and responsibilities, but strive to be a part of the solution</a:t>
            </a:r>
            <a:endParaRPr lang="en-US" b="1" dirty="0">
              <a:latin typeface="+mj-lt"/>
            </a:endParaRPr>
          </a:p>
        </p:txBody>
      </p:sp>
    </p:spTree>
    <p:extLst>
      <p:ext uri="{BB962C8B-B14F-4D97-AF65-F5344CB8AC3E}">
        <p14:creationId xmlns:p14="http://schemas.microsoft.com/office/powerpoint/2010/main" val="435567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652111"/>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200" b="1" dirty="0" smtClean="0">
              <a:latin typeface="+mj-lt"/>
            </a:endParaRP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State Budget Cycle</a:t>
            </a:r>
          </a:p>
        </p:txBody>
      </p:sp>
      <p:graphicFrame>
        <p:nvGraphicFramePr>
          <p:cNvPr id="6" name="Table 5"/>
          <p:cNvGraphicFramePr>
            <a:graphicFrameLocks noGrp="1"/>
          </p:cNvGraphicFramePr>
          <p:nvPr>
            <p:extLst>
              <p:ext uri="{D42A27DB-BD31-4B8C-83A1-F6EECF244321}">
                <p14:modId xmlns:p14="http://schemas.microsoft.com/office/powerpoint/2010/main" val="2578864088"/>
              </p:ext>
            </p:extLst>
          </p:nvPr>
        </p:nvGraphicFramePr>
        <p:xfrm>
          <a:off x="721217" y="1209063"/>
          <a:ext cx="9453093" cy="5321692"/>
        </p:xfrm>
        <a:graphic>
          <a:graphicData uri="http://schemas.openxmlformats.org/drawingml/2006/table">
            <a:tbl>
              <a:tblPr firstRow="1" bandRow="1">
                <a:tableStyleId>{5C22544A-7EE6-4342-B048-85BDC9FD1C3A}</a:tableStyleId>
              </a:tblPr>
              <a:tblGrid>
                <a:gridCol w="2923504"/>
                <a:gridCol w="476518"/>
                <a:gridCol w="566671"/>
                <a:gridCol w="528034"/>
                <a:gridCol w="515155"/>
                <a:gridCol w="579549"/>
                <a:gridCol w="553791"/>
                <a:gridCol w="502276"/>
                <a:gridCol w="553792"/>
                <a:gridCol w="592428"/>
                <a:gridCol w="528034"/>
                <a:gridCol w="605307"/>
                <a:gridCol w="528034"/>
              </a:tblGrid>
              <a:tr h="603446">
                <a:tc>
                  <a:txBody>
                    <a:bodyPr/>
                    <a:lstStyle/>
                    <a:p>
                      <a:endParaRPr lang="en-US" dirty="0"/>
                    </a:p>
                  </a:txBody>
                  <a:tcPr/>
                </a:tc>
                <a:tc>
                  <a:txBody>
                    <a:bodyPr/>
                    <a:lstStyle/>
                    <a:p>
                      <a:r>
                        <a:rPr lang="en-US" dirty="0" smtClean="0"/>
                        <a:t>Jul</a:t>
                      </a:r>
                      <a:endParaRPr lang="en-US" dirty="0"/>
                    </a:p>
                  </a:txBody>
                  <a:tcPr/>
                </a:tc>
                <a:tc>
                  <a:txBody>
                    <a:bodyPr/>
                    <a:lstStyle/>
                    <a:p>
                      <a:r>
                        <a:rPr lang="en-US" dirty="0" smtClean="0"/>
                        <a:t>Aug</a:t>
                      </a:r>
                      <a:endParaRPr lang="en-US" dirty="0"/>
                    </a:p>
                  </a:txBody>
                  <a:tcPr/>
                </a:tc>
                <a:tc>
                  <a:txBody>
                    <a:bodyPr/>
                    <a:lstStyle/>
                    <a:p>
                      <a:r>
                        <a:rPr lang="en-US" dirty="0" smtClean="0"/>
                        <a:t>Sep</a:t>
                      </a:r>
                      <a:endParaRPr lang="en-US" dirty="0"/>
                    </a:p>
                  </a:txBody>
                  <a:tcPr/>
                </a:tc>
                <a:tc>
                  <a:txBody>
                    <a:bodyPr/>
                    <a:lstStyle/>
                    <a:p>
                      <a:r>
                        <a:rPr lang="en-US" dirty="0" smtClean="0"/>
                        <a:t>Oct</a:t>
                      </a:r>
                      <a:endParaRPr lang="en-US" dirty="0"/>
                    </a:p>
                  </a:txBody>
                  <a:tcPr/>
                </a:tc>
                <a:tc>
                  <a:txBody>
                    <a:bodyPr/>
                    <a:lstStyle/>
                    <a:p>
                      <a:r>
                        <a:rPr lang="en-US" dirty="0" smtClean="0"/>
                        <a:t>Nov</a:t>
                      </a:r>
                      <a:endParaRPr lang="en-US" dirty="0"/>
                    </a:p>
                  </a:txBody>
                  <a:tcPr/>
                </a:tc>
                <a:tc>
                  <a:txBody>
                    <a:bodyPr/>
                    <a:lstStyle/>
                    <a:p>
                      <a:r>
                        <a:rPr lang="en-US" dirty="0" smtClean="0"/>
                        <a:t>Dec</a:t>
                      </a:r>
                      <a:endParaRPr lang="en-US" dirty="0"/>
                    </a:p>
                  </a:txBody>
                  <a:tcPr/>
                </a:tc>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a:t>
                      </a:r>
                      <a:endParaRPr lang="en-US" dirty="0"/>
                    </a:p>
                  </a:txBody>
                  <a:tcPr/>
                </a:tc>
                <a:tc>
                  <a:txBody>
                    <a:bodyPr/>
                    <a:lstStyle/>
                    <a:p>
                      <a:r>
                        <a:rPr lang="en-US" dirty="0" smtClean="0"/>
                        <a:t>May</a:t>
                      </a:r>
                      <a:endParaRPr lang="en-US" dirty="0"/>
                    </a:p>
                  </a:txBody>
                  <a:tcPr/>
                </a:tc>
                <a:tc>
                  <a:txBody>
                    <a:bodyPr/>
                    <a:lstStyle/>
                    <a:p>
                      <a:r>
                        <a:rPr lang="en-US" dirty="0" smtClean="0"/>
                        <a:t>Jun</a:t>
                      </a:r>
                      <a:endParaRPr lang="en-US" dirty="0"/>
                    </a:p>
                  </a:txBody>
                  <a:tcPr/>
                </a:tc>
              </a:tr>
              <a:tr h="603446">
                <a:tc>
                  <a:txBody>
                    <a:bodyPr/>
                    <a:lstStyle/>
                    <a:p>
                      <a:r>
                        <a:rPr lang="en-US" dirty="0" smtClean="0"/>
                        <a:t>Budget</a:t>
                      </a:r>
                      <a:r>
                        <a:rPr lang="en-US" baseline="0" dirty="0" smtClean="0"/>
                        <a:t> Guidelines Sent to Agencies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Submitted to Governor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Reviewed by Budget Office and Agency Hearings Held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603446">
                <a:tc>
                  <a:txBody>
                    <a:bodyPr/>
                    <a:lstStyle/>
                    <a:p>
                      <a:r>
                        <a:rPr lang="en-US" dirty="0" smtClean="0"/>
                        <a:t>Governor Finalizes Budget Recommendations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Governor Submits Budget</a:t>
                      </a:r>
                      <a:r>
                        <a:rPr lang="en-US" baseline="0" dirty="0" smtClean="0"/>
                        <a:t> to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Hearings Held by the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03446">
                <a:tc>
                  <a:txBody>
                    <a:bodyPr/>
                    <a:lstStyle/>
                    <a:p>
                      <a:r>
                        <a:rPr lang="en-US" dirty="0" smtClean="0"/>
                        <a:t>Legislature Adopts Budget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9" name="Left-Right Arrow 8"/>
          <p:cNvSpPr/>
          <p:nvPr/>
        </p:nvSpPr>
        <p:spPr>
          <a:xfrm>
            <a:off x="4675030" y="3277699"/>
            <a:ext cx="1571224" cy="566671"/>
          </a:xfrm>
          <a:prstGeom prst="left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670479" y="1893194"/>
            <a:ext cx="1004551" cy="476519"/>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4675030" y="2459865"/>
            <a:ext cx="1030311" cy="5537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5705341" y="4095482"/>
            <a:ext cx="1133341" cy="5022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6838682" y="4752304"/>
            <a:ext cx="502276" cy="4507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6838682" y="5370490"/>
            <a:ext cx="2794715" cy="540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7933386" y="6036629"/>
            <a:ext cx="2240924" cy="4929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70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137916" y="2302968"/>
            <a:ext cx="8428037" cy="2629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base">
              <a:lnSpc>
                <a:spcPct val="100000"/>
              </a:lnSpc>
              <a:spcBef>
                <a:spcPct val="20000"/>
              </a:spcBef>
              <a:spcAft>
                <a:spcPts val="1800"/>
              </a:spcAft>
              <a:buFont typeface="Arial" panose="020B0604020202020204" pitchFamily="34" charset="0"/>
              <a:buChar char="•"/>
            </a:pPr>
            <a:r>
              <a:rPr lang="en-US" sz="2200" b="1" kern="0" dirty="0" smtClean="0">
                <a:solidFill>
                  <a:srgbClr val="000000"/>
                </a:solidFill>
                <a:latin typeface="+mj-lt"/>
                <a:cs typeface="Aharoni" panose="02010803020104030203" pitchFamily="2" charset="-79"/>
              </a:rPr>
              <a:t>Governor’s Budget Office receives and reviews agency requests</a:t>
            </a:r>
          </a:p>
          <a:p>
            <a:pPr lvl="1" fontAlgn="base">
              <a:lnSpc>
                <a:spcPct val="100000"/>
              </a:lnSpc>
              <a:spcBef>
                <a:spcPct val="20000"/>
              </a:spcBef>
              <a:spcAft>
                <a:spcPts val="1800"/>
              </a:spcAft>
              <a:buFont typeface="Arial" panose="020B0604020202020204" pitchFamily="34" charset="0"/>
              <a:buChar char="•"/>
            </a:pPr>
            <a:r>
              <a:rPr lang="en-US" sz="2200" b="1" kern="0" dirty="0" smtClean="0">
                <a:solidFill>
                  <a:srgbClr val="000000"/>
                </a:solidFill>
                <a:latin typeface="+mj-lt"/>
                <a:cs typeface="Aharoni" panose="02010803020104030203" pitchFamily="2" charset="-79"/>
              </a:rPr>
              <a:t>Checks to see that they adhere to the Governor’s Instructions;</a:t>
            </a:r>
          </a:p>
          <a:p>
            <a:pPr lvl="1" fontAlgn="base">
              <a:lnSpc>
                <a:spcPct val="100000"/>
              </a:lnSpc>
              <a:spcBef>
                <a:spcPct val="20000"/>
              </a:spcBef>
              <a:spcAft>
                <a:spcPts val="1800"/>
              </a:spcAft>
              <a:buFont typeface="Arial" panose="020B0604020202020204" pitchFamily="34" charset="0"/>
              <a:buChar char="•"/>
            </a:pPr>
            <a:r>
              <a:rPr lang="en-US" sz="2200" b="1" kern="0" dirty="0" smtClean="0">
                <a:solidFill>
                  <a:srgbClr val="000000"/>
                </a:solidFill>
                <a:latin typeface="+mj-lt"/>
                <a:cs typeface="Aharoni" panose="02010803020104030203" pitchFamily="2" charset="-79"/>
              </a:rPr>
              <a:t>Evaluates Programs and Reviews Performance Measurers;</a:t>
            </a:r>
          </a:p>
          <a:p>
            <a:pPr lvl="1" fontAlgn="base">
              <a:lnSpc>
                <a:spcPct val="100000"/>
              </a:lnSpc>
              <a:spcBef>
                <a:spcPct val="20000"/>
              </a:spcBef>
              <a:spcAft>
                <a:spcPts val="1800"/>
              </a:spcAft>
              <a:buFont typeface="Arial" panose="020B0604020202020204" pitchFamily="34" charset="0"/>
              <a:buChar char="•"/>
            </a:pPr>
            <a:r>
              <a:rPr lang="en-US" sz="2200" b="1" kern="0" dirty="0" smtClean="0">
                <a:solidFill>
                  <a:srgbClr val="000000"/>
                </a:solidFill>
                <a:latin typeface="+mj-lt"/>
                <a:cs typeface="Aharoni" panose="02010803020104030203" pitchFamily="2" charset="-79"/>
              </a:rPr>
              <a:t>Executive Budget Hearings are held with all agencies to review their requests.  (typically closed to the public.)</a:t>
            </a:r>
          </a:p>
          <a:p>
            <a:pPr lvl="1" fontAlgn="base">
              <a:lnSpc>
                <a:spcPct val="100000"/>
              </a:lnSpc>
              <a:spcBef>
                <a:spcPct val="20000"/>
              </a:spcBef>
              <a:spcAft>
                <a:spcPts val="1800"/>
              </a:spcAft>
              <a:buFont typeface="Arial" panose="020B0604020202020204" pitchFamily="34" charset="0"/>
              <a:buChar char="•"/>
            </a:pPr>
            <a:endParaRPr lang="en-US" sz="2200" b="1" kern="0" dirty="0" smtClean="0">
              <a:solidFill>
                <a:srgbClr val="000000"/>
              </a:solidFill>
              <a:latin typeface="+mj-lt"/>
              <a:cs typeface="Aharoni" panose="02010803020104030203" pitchFamily="2" charset="-79"/>
            </a:endParaRPr>
          </a:p>
          <a:p>
            <a:pPr marL="342900" indent="-342900" fontAlgn="base">
              <a:lnSpc>
                <a:spcPct val="100000"/>
              </a:lnSpc>
              <a:spcBef>
                <a:spcPct val="20000"/>
              </a:spcBef>
              <a:spcAft>
                <a:spcPts val="1800"/>
              </a:spcAft>
              <a:buFontTx/>
              <a:buChar char="•"/>
            </a:pPr>
            <a:endParaRPr lang="en-US" sz="2600" b="1" kern="0" dirty="0" smtClean="0">
              <a:solidFill>
                <a:srgbClr val="000000"/>
              </a:solidFill>
              <a:latin typeface="+mj-lt"/>
              <a:cs typeface="Aharoni" panose="02010803020104030203" pitchFamily="2" charset="-79"/>
            </a:endParaRPr>
          </a:p>
          <a:p>
            <a:pPr marL="0" indent="0" fontAlgn="base">
              <a:lnSpc>
                <a:spcPct val="100000"/>
              </a:lnSpc>
              <a:spcBef>
                <a:spcPct val="20000"/>
              </a:spcBef>
              <a:spcAft>
                <a:spcPts val="1800"/>
              </a:spcAft>
              <a:buNone/>
            </a:pPr>
            <a:endParaRPr lang="en-US" sz="2600" kern="0" dirty="0" smtClean="0">
              <a:solidFill>
                <a:srgbClr val="000000"/>
              </a:solidFill>
              <a:cs typeface="Aharoni" panose="02010803020104030203" pitchFamily="2" charset="-79"/>
            </a:endParaRPr>
          </a:p>
          <a:p>
            <a:pPr marL="0" indent="0">
              <a:buNone/>
            </a:pPr>
            <a:endParaRPr lang="en-US" altLang="en-US" sz="1500" dirty="0" smtClean="0">
              <a:latin typeface="Calibri Light" panose="020F0302020204030204" pitchFamily="34" charset="0"/>
              <a:cs typeface="Constantia" panose="02030602050306030303" pitchFamily="18" charset="0"/>
            </a:endParaRPr>
          </a:p>
        </p:txBody>
      </p:sp>
      <p:sp>
        <p:nvSpPr>
          <p:cNvPr id="3" name="TextBox 2"/>
          <p:cNvSpPr txBox="1"/>
          <p:nvPr/>
        </p:nvSpPr>
        <p:spPr>
          <a:xfrm>
            <a:off x="1110564" y="548642"/>
            <a:ext cx="8947835" cy="1754326"/>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Agency Requests Reviewed by Gov. and Executive Hearings Held</a:t>
            </a:r>
          </a:p>
          <a:p>
            <a:r>
              <a:rPr lang="en-US" sz="3600" i="1" dirty="0" smtClean="0">
                <a:solidFill>
                  <a:schemeClr val="accent1"/>
                </a:solidFill>
                <a:latin typeface="Aharoni" pitchFamily="2" charset="-79"/>
                <a:cs typeface="Aharoni" pitchFamily="2" charset="-79"/>
              </a:rPr>
              <a:t>Sept. - Nov. </a:t>
            </a:r>
            <a:endParaRPr lang="en-US" sz="3600" i="1" dirty="0">
              <a:solidFill>
                <a:schemeClr val="accent1"/>
              </a:solidFill>
              <a:latin typeface="Aharoni" pitchFamily="2" charset="-79"/>
              <a:cs typeface="Aharoni" pitchFamily="2" charset="-79"/>
            </a:endParaRPr>
          </a:p>
        </p:txBody>
      </p:sp>
      <p:sp>
        <p:nvSpPr>
          <p:cNvPr id="4" name="TextBox 3"/>
          <p:cNvSpPr txBox="1"/>
          <p:nvPr/>
        </p:nvSpPr>
        <p:spPr>
          <a:xfrm>
            <a:off x="1110564" y="5100034"/>
            <a:ext cx="8484197" cy="1754326"/>
          </a:xfrm>
          <a:prstGeom prst="rect">
            <a:avLst/>
          </a:prstGeom>
          <a:noFill/>
        </p:spPr>
        <p:txBody>
          <a:bodyPr wrap="square" rtlCol="0">
            <a:spAutoFit/>
          </a:bodyPr>
          <a:lstStyle/>
          <a:p>
            <a:r>
              <a:rPr lang="en-US" b="1" dirty="0" smtClean="0">
                <a:latin typeface="+mj-lt"/>
              </a:rPr>
              <a:t>Tips:  </a:t>
            </a:r>
          </a:p>
          <a:p>
            <a:pPr marL="742950" lvl="1" indent="-285750">
              <a:buFont typeface="Arial" panose="020B0604020202020204" pitchFamily="34" charset="0"/>
              <a:buChar char="•"/>
            </a:pPr>
            <a:r>
              <a:rPr lang="en-US" b="1" dirty="0" smtClean="0">
                <a:latin typeface="+mj-lt"/>
              </a:rPr>
              <a:t>Get to know the staff (analysts) in the Budget Office that are responsible for the accounts that affect your organization.</a:t>
            </a:r>
          </a:p>
          <a:p>
            <a:pPr marL="742950" lvl="1" indent="-285750">
              <a:buFont typeface="Arial" panose="020B0604020202020204" pitchFamily="34" charset="0"/>
              <a:buChar char="•"/>
            </a:pPr>
            <a:r>
              <a:rPr lang="en-US" b="1" dirty="0" smtClean="0">
                <a:latin typeface="+mj-lt"/>
              </a:rPr>
              <a:t>Make yourself available to these staff for any questions they may have.</a:t>
            </a:r>
          </a:p>
          <a:p>
            <a:pPr marL="742950" lvl="1" indent="-285750">
              <a:buFont typeface="Arial" panose="020B0604020202020204" pitchFamily="34" charset="0"/>
              <a:buChar char="•"/>
            </a:pPr>
            <a:r>
              <a:rPr lang="en-US" b="1" dirty="0" smtClean="0">
                <a:latin typeface="+mj-lt"/>
              </a:rPr>
              <a:t>Work directly with Governor’s policy advisors at this stage.  They will guide the budget office in the direction the Governor Desires. </a:t>
            </a:r>
            <a:endParaRPr lang="en-US" b="1" dirty="0">
              <a:latin typeface="+mj-lt"/>
            </a:endParaRPr>
          </a:p>
        </p:txBody>
      </p:sp>
    </p:spTree>
    <p:extLst>
      <p:ext uri="{BB962C8B-B14F-4D97-AF65-F5344CB8AC3E}">
        <p14:creationId xmlns:p14="http://schemas.microsoft.com/office/powerpoint/2010/main" val="323197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079265" y="1652111"/>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200" b="1" dirty="0" smtClean="0">
              <a:latin typeface="+mj-lt"/>
            </a:endParaRP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State Budget Cycle</a:t>
            </a:r>
          </a:p>
        </p:txBody>
      </p:sp>
      <p:graphicFrame>
        <p:nvGraphicFramePr>
          <p:cNvPr id="6" name="Table 5"/>
          <p:cNvGraphicFramePr>
            <a:graphicFrameLocks noGrp="1"/>
          </p:cNvGraphicFramePr>
          <p:nvPr>
            <p:extLst>
              <p:ext uri="{D42A27DB-BD31-4B8C-83A1-F6EECF244321}">
                <p14:modId xmlns:p14="http://schemas.microsoft.com/office/powerpoint/2010/main" val="2578864088"/>
              </p:ext>
            </p:extLst>
          </p:nvPr>
        </p:nvGraphicFramePr>
        <p:xfrm>
          <a:off x="721217" y="1209063"/>
          <a:ext cx="9453093" cy="5321692"/>
        </p:xfrm>
        <a:graphic>
          <a:graphicData uri="http://schemas.openxmlformats.org/drawingml/2006/table">
            <a:tbl>
              <a:tblPr firstRow="1" bandRow="1">
                <a:tableStyleId>{5C22544A-7EE6-4342-B048-85BDC9FD1C3A}</a:tableStyleId>
              </a:tblPr>
              <a:tblGrid>
                <a:gridCol w="2923504"/>
                <a:gridCol w="476518"/>
                <a:gridCol w="566671"/>
                <a:gridCol w="528034"/>
                <a:gridCol w="515155"/>
                <a:gridCol w="579549"/>
                <a:gridCol w="553791"/>
                <a:gridCol w="502276"/>
                <a:gridCol w="553792"/>
                <a:gridCol w="592428"/>
                <a:gridCol w="528034"/>
                <a:gridCol w="605307"/>
                <a:gridCol w="528034"/>
              </a:tblGrid>
              <a:tr h="603446">
                <a:tc>
                  <a:txBody>
                    <a:bodyPr/>
                    <a:lstStyle/>
                    <a:p>
                      <a:endParaRPr lang="en-US" dirty="0"/>
                    </a:p>
                  </a:txBody>
                  <a:tcPr/>
                </a:tc>
                <a:tc>
                  <a:txBody>
                    <a:bodyPr/>
                    <a:lstStyle/>
                    <a:p>
                      <a:r>
                        <a:rPr lang="en-US" dirty="0" smtClean="0"/>
                        <a:t>Jul</a:t>
                      </a:r>
                      <a:endParaRPr lang="en-US" dirty="0"/>
                    </a:p>
                  </a:txBody>
                  <a:tcPr/>
                </a:tc>
                <a:tc>
                  <a:txBody>
                    <a:bodyPr/>
                    <a:lstStyle/>
                    <a:p>
                      <a:r>
                        <a:rPr lang="en-US" dirty="0" smtClean="0"/>
                        <a:t>Aug</a:t>
                      </a:r>
                      <a:endParaRPr lang="en-US" dirty="0"/>
                    </a:p>
                  </a:txBody>
                  <a:tcPr/>
                </a:tc>
                <a:tc>
                  <a:txBody>
                    <a:bodyPr/>
                    <a:lstStyle/>
                    <a:p>
                      <a:r>
                        <a:rPr lang="en-US" dirty="0" smtClean="0"/>
                        <a:t>Sep</a:t>
                      </a:r>
                      <a:endParaRPr lang="en-US" dirty="0"/>
                    </a:p>
                  </a:txBody>
                  <a:tcPr/>
                </a:tc>
                <a:tc>
                  <a:txBody>
                    <a:bodyPr/>
                    <a:lstStyle/>
                    <a:p>
                      <a:r>
                        <a:rPr lang="en-US" dirty="0" smtClean="0"/>
                        <a:t>Oct</a:t>
                      </a:r>
                      <a:endParaRPr lang="en-US" dirty="0"/>
                    </a:p>
                  </a:txBody>
                  <a:tcPr/>
                </a:tc>
                <a:tc>
                  <a:txBody>
                    <a:bodyPr/>
                    <a:lstStyle/>
                    <a:p>
                      <a:r>
                        <a:rPr lang="en-US" dirty="0" smtClean="0"/>
                        <a:t>Nov</a:t>
                      </a:r>
                      <a:endParaRPr lang="en-US" dirty="0"/>
                    </a:p>
                  </a:txBody>
                  <a:tcPr/>
                </a:tc>
                <a:tc>
                  <a:txBody>
                    <a:bodyPr/>
                    <a:lstStyle/>
                    <a:p>
                      <a:r>
                        <a:rPr lang="en-US" dirty="0" smtClean="0"/>
                        <a:t>Dec</a:t>
                      </a:r>
                      <a:endParaRPr lang="en-US" dirty="0"/>
                    </a:p>
                  </a:txBody>
                  <a:tcPr/>
                </a:tc>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a:t>
                      </a:r>
                      <a:endParaRPr lang="en-US" dirty="0"/>
                    </a:p>
                  </a:txBody>
                  <a:tcPr/>
                </a:tc>
                <a:tc>
                  <a:txBody>
                    <a:bodyPr/>
                    <a:lstStyle/>
                    <a:p>
                      <a:r>
                        <a:rPr lang="en-US" dirty="0" smtClean="0"/>
                        <a:t>May</a:t>
                      </a:r>
                      <a:endParaRPr lang="en-US" dirty="0"/>
                    </a:p>
                  </a:txBody>
                  <a:tcPr/>
                </a:tc>
                <a:tc>
                  <a:txBody>
                    <a:bodyPr/>
                    <a:lstStyle/>
                    <a:p>
                      <a:r>
                        <a:rPr lang="en-US" dirty="0" smtClean="0"/>
                        <a:t>Jun</a:t>
                      </a:r>
                      <a:endParaRPr lang="en-US" dirty="0"/>
                    </a:p>
                  </a:txBody>
                  <a:tcPr/>
                </a:tc>
              </a:tr>
              <a:tr h="603446">
                <a:tc>
                  <a:txBody>
                    <a:bodyPr/>
                    <a:lstStyle/>
                    <a:p>
                      <a:r>
                        <a:rPr lang="en-US" dirty="0" smtClean="0"/>
                        <a:t>Budget</a:t>
                      </a:r>
                      <a:r>
                        <a:rPr lang="en-US" baseline="0" dirty="0" smtClean="0"/>
                        <a:t> Guidelines Sent to Agencies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Submitted to Governor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Requests Reviewed by Budget Office and Agency Hearings Held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603446">
                <a:tc>
                  <a:txBody>
                    <a:bodyPr/>
                    <a:lstStyle/>
                    <a:p>
                      <a:r>
                        <a:rPr lang="en-US" dirty="0" smtClean="0"/>
                        <a:t>Governor Finalizes Budget Recommendations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Governor Submits Budget</a:t>
                      </a:r>
                      <a:r>
                        <a:rPr lang="en-US" baseline="0" dirty="0" smtClean="0"/>
                        <a:t> to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603446">
                <a:tc>
                  <a:txBody>
                    <a:bodyPr/>
                    <a:lstStyle/>
                    <a:p>
                      <a:r>
                        <a:rPr lang="en-US" dirty="0" smtClean="0"/>
                        <a:t>Agency Hearings Held by the Legislature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03446">
                <a:tc>
                  <a:txBody>
                    <a:bodyPr/>
                    <a:lstStyle/>
                    <a:p>
                      <a:r>
                        <a:rPr lang="en-US" dirty="0" smtClean="0"/>
                        <a:t>Legislature Adopts Budget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9" name="Left-Right Arrow 8"/>
          <p:cNvSpPr/>
          <p:nvPr/>
        </p:nvSpPr>
        <p:spPr>
          <a:xfrm>
            <a:off x="4675030" y="3277699"/>
            <a:ext cx="1571224" cy="56667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670479" y="1893194"/>
            <a:ext cx="1004551" cy="476519"/>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4675030" y="2459865"/>
            <a:ext cx="1030311" cy="5537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5705341" y="4095482"/>
            <a:ext cx="1133341" cy="502276"/>
          </a:xfrm>
          <a:prstGeom prst="left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6838682" y="4752304"/>
            <a:ext cx="502276" cy="450761"/>
          </a:xfrm>
          <a:prstGeom prst="leftRight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6838682" y="5370490"/>
            <a:ext cx="2794715" cy="540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7933386" y="6036629"/>
            <a:ext cx="2240924" cy="4929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293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102329" y="2191148"/>
            <a:ext cx="8428037" cy="2320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latin typeface="+mj-lt"/>
              </a:rPr>
              <a:t>In the months leading up to the start of the Legislative Session the Governor will finalize the budget proposal.  This is often the most secretive part of the process.  Few will know what is in the Governor’s budget until it is unveiled and presented to the legislature.  It is often being written and rewritten right up until the last minute.</a:t>
            </a:r>
          </a:p>
          <a:p>
            <a:r>
              <a:rPr lang="en-US" sz="2200" b="1" dirty="0" smtClean="0">
                <a:latin typeface="+mj-lt"/>
              </a:rPr>
              <a:t>The budget is generally unveiled and handed over to the Legislature at the Governor’s State of the State Address.</a:t>
            </a:r>
          </a:p>
          <a:p>
            <a:endParaRPr lang="en-US" sz="1500" b="1" dirty="0" smtClean="0">
              <a:latin typeface="+mj-lt"/>
            </a:endParaRPr>
          </a:p>
          <a:p>
            <a:endParaRPr lang="en-US" dirty="0" smtClean="0">
              <a:latin typeface="+mj-lt"/>
            </a:endParaRPr>
          </a:p>
          <a:p>
            <a:endParaRPr lang="en-US" sz="1500" dirty="0">
              <a:latin typeface="+mj-lt"/>
            </a:endParaRP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pPr marL="0" indent="0">
              <a:buNone/>
            </a:pPr>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1754326"/>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Governor Finalizes Budget and Submits to the Legislature</a:t>
            </a:r>
          </a:p>
          <a:p>
            <a:r>
              <a:rPr lang="en-US" sz="3600" i="1" dirty="0" smtClean="0">
                <a:solidFill>
                  <a:schemeClr val="accent1"/>
                </a:solidFill>
                <a:latin typeface="Aharoni" pitchFamily="2" charset="-79"/>
                <a:cs typeface="Aharoni" pitchFamily="2" charset="-79"/>
              </a:rPr>
              <a:t>Nov. – Jan.</a:t>
            </a:r>
          </a:p>
        </p:txBody>
      </p:sp>
      <p:sp>
        <p:nvSpPr>
          <p:cNvPr id="4" name="TextBox 3"/>
          <p:cNvSpPr txBox="1"/>
          <p:nvPr/>
        </p:nvSpPr>
        <p:spPr>
          <a:xfrm>
            <a:off x="1079265" y="4778061"/>
            <a:ext cx="8451101" cy="1754326"/>
          </a:xfrm>
          <a:prstGeom prst="rect">
            <a:avLst/>
          </a:prstGeom>
          <a:noFill/>
        </p:spPr>
        <p:txBody>
          <a:bodyPr wrap="square" rtlCol="0">
            <a:spAutoFit/>
          </a:bodyPr>
          <a:lstStyle/>
          <a:p>
            <a:r>
              <a:rPr lang="en-US" b="1" dirty="0" smtClean="0">
                <a:latin typeface="+mj-lt"/>
              </a:rPr>
              <a:t>Tips:</a:t>
            </a:r>
          </a:p>
          <a:p>
            <a:pPr marL="285750" indent="-285750">
              <a:buFont typeface="Arial" panose="020B0604020202020204" pitchFamily="34" charset="0"/>
              <a:buChar char="•"/>
            </a:pPr>
            <a:r>
              <a:rPr lang="en-US" b="1" dirty="0" smtClean="0">
                <a:latin typeface="+mj-lt"/>
              </a:rPr>
              <a:t>Be sure to make yourself available to the Governor’s budget and Policy staff to answer any questions they may have during final preparation.  Be sure that the staff have any one-pagers that might help them make your case to their boss.</a:t>
            </a:r>
          </a:p>
          <a:p>
            <a:pPr marL="285750" indent="-285750">
              <a:buFont typeface="Arial" panose="020B0604020202020204" pitchFamily="34" charset="0"/>
              <a:buChar char="•"/>
            </a:pPr>
            <a:r>
              <a:rPr lang="en-US" b="1" dirty="0" smtClean="0">
                <a:latin typeface="+mj-lt"/>
              </a:rPr>
              <a:t>When the bill is made public, know where to look for your priorities and understand what the bill says / does.</a:t>
            </a:r>
            <a:endParaRPr lang="en-US" b="1" dirty="0">
              <a:latin typeface="+mj-lt"/>
            </a:endParaRPr>
          </a:p>
        </p:txBody>
      </p:sp>
    </p:spTree>
    <p:extLst>
      <p:ext uri="{BB962C8B-B14F-4D97-AF65-F5344CB8AC3E}">
        <p14:creationId xmlns:p14="http://schemas.microsoft.com/office/powerpoint/2010/main" val="258771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Slide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 Slid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Yellow Slid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2761</TotalTime>
  <Words>1408</Words>
  <Application>Microsoft Office PowerPoint</Application>
  <PresentationFormat>Widescreen</PresentationFormat>
  <Paragraphs>357</Paragraphs>
  <Slides>17</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Aharoni</vt:lpstr>
      <vt:lpstr>Archer Semibold</vt:lpstr>
      <vt:lpstr>Arial</vt:lpstr>
      <vt:lpstr>Arial Rounded MT Bold</vt:lpstr>
      <vt:lpstr>Calibri</vt:lpstr>
      <vt:lpstr>Calibri Light</vt:lpstr>
      <vt:lpstr>Constantia</vt:lpstr>
      <vt:lpstr>Helvetica Neue</vt:lpstr>
      <vt:lpstr>Wingdings</vt:lpstr>
      <vt:lpstr>Blue Slide 1</vt:lpstr>
      <vt:lpstr>Red Slide 2</vt:lpstr>
      <vt:lpstr>Yellow Slide 3</vt:lpstr>
      <vt:lpstr>End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Warenik</dc:creator>
  <cp:lastModifiedBy>Will Laird</cp:lastModifiedBy>
  <cp:revision>202</cp:revision>
  <cp:lastPrinted>2016-08-29T03:29:54Z</cp:lastPrinted>
  <dcterms:created xsi:type="dcterms:W3CDTF">2015-09-29T15:43:43Z</dcterms:created>
  <dcterms:modified xsi:type="dcterms:W3CDTF">2017-01-31T06:27:13Z</dcterms:modified>
</cp:coreProperties>
</file>