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rts/chart1.xml" ContentType="application/vnd.openxmlformats-officedocument.drawingml.char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slideLayouts/slideLayout1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0" r:id="rId3"/>
    <p:sldMasterId id="2147483664" r:id="rId4"/>
  </p:sldMasterIdLst>
  <p:sldIdLst>
    <p:sldId id="279" r:id="rId5"/>
    <p:sldId id="264" r:id="rId6"/>
    <p:sldId id="270" r:id="rId7"/>
    <p:sldId id="301" r:id="rId8"/>
    <p:sldId id="303" r:id="rId9"/>
    <p:sldId id="304" r:id="rId10"/>
    <p:sldId id="307" r:id="rId11"/>
    <p:sldId id="308" r:id="rId12"/>
    <p:sldId id="309" r:id="rId13"/>
    <p:sldId id="310" r:id="rId14"/>
    <p:sldId id="311" r:id="rId15"/>
    <p:sldId id="313" r:id="rId16"/>
    <p:sldId id="315" r:id="rId17"/>
    <p:sldId id="316" r:id="rId18"/>
    <p:sldId id="318" r:id="rId19"/>
    <p:sldId id="320" r:id="rId20"/>
    <p:sldId id="284"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055"/>
    <a:srgbClr val="B1000B"/>
    <a:srgbClr val="4A9EF0"/>
    <a:srgbClr val="A7CFF0"/>
    <a:srgbClr val="185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1" d="100"/>
          <a:sy n="71" d="100"/>
        </p:scale>
        <p:origin x="7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Strip out original</a:t>
            </a:r>
            <a:r>
              <a:rPr lang="en-US" baseline="0" dirty="0" smtClean="0"/>
              <a:t> chart title and u</a:t>
            </a:r>
            <a:r>
              <a:rPr lang="en-US" dirty="0" smtClean="0"/>
              <a:t>se NCA brand</a:t>
            </a:r>
            <a:r>
              <a:rPr lang="en-US" baseline="0" dirty="0" smtClean="0"/>
              <a:t> </a:t>
            </a:r>
            <a:r>
              <a:rPr lang="en-US" dirty="0" smtClean="0"/>
              <a:t>colors if possible</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rgbClr val="4A9EF0"/>
            </a:solidFill>
            <a:ln>
              <a:solidFill>
                <a:srgbClr val="4A9EF0"/>
              </a:solid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B1000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3F505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36291048"/>
        <c:axId val="236292616"/>
      </c:barChart>
      <c:catAx>
        <c:axId val="23629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292616"/>
        <c:crosses val="autoZero"/>
        <c:auto val="1"/>
        <c:lblAlgn val="ctr"/>
        <c:lblOffset val="100"/>
        <c:noMultiLvlLbl val="0"/>
      </c:catAx>
      <c:valAx>
        <c:axId val="236292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291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Strip out original</a:t>
            </a:r>
            <a:r>
              <a:rPr lang="en-US" baseline="0" dirty="0" smtClean="0"/>
              <a:t> chart title and u</a:t>
            </a:r>
            <a:r>
              <a:rPr lang="en-US" dirty="0" smtClean="0"/>
              <a:t>se NCA brand</a:t>
            </a:r>
            <a:r>
              <a:rPr lang="en-US" baseline="0" dirty="0" smtClean="0"/>
              <a:t> </a:t>
            </a:r>
            <a:r>
              <a:rPr lang="en-US" dirty="0" smtClean="0"/>
              <a:t>colors if possible</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rgbClr val="4A9EF0"/>
            </a:solidFill>
            <a:ln>
              <a:solidFill>
                <a:srgbClr val="4A9EF0"/>
              </a:solid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B1000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3F505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36292224"/>
        <c:axId val="236386656"/>
      </c:barChart>
      <c:catAx>
        <c:axId val="23629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386656"/>
        <c:crosses val="autoZero"/>
        <c:auto val="1"/>
        <c:lblAlgn val="ctr"/>
        <c:lblOffset val="100"/>
        <c:noMultiLvlLbl val="0"/>
      </c:catAx>
      <c:valAx>
        <c:axId val="23638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292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Strip out original</a:t>
            </a:r>
            <a:r>
              <a:rPr lang="en-US" baseline="0" dirty="0" smtClean="0"/>
              <a:t> chart title and u</a:t>
            </a:r>
            <a:r>
              <a:rPr lang="en-US" dirty="0" smtClean="0"/>
              <a:t>se NCA brand</a:t>
            </a:r>
            <a:r>
              <a:rPr lang="en-US" baseline="0" dirty="0" smtClean="0"/>
              <a:t> </a:t>
            </a:r>
            <a:r>
              <a:rPr lang="en-US" dirty="0" smtClean="0"/>
              <a:t>colors if possible</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rgbClr val="4A9EF0"/>
            </a:solidFill>
            <a:ln>
              <a:solidFill>
                <a:srgbClr val="4A9EF0"/>
              </a:solid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B1000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3F505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93582904"/>
        <c:axId val="293582512"/>
      </c:barChart>
      <c:catAx>
        <c:axId val="293582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582512"/>
        <c:crosses val="autoZero"/>
        <c:auto val="1"/>
        <c:lblAlgn val="ctr"/>
        <c:lblOffset val="100"/>
        <c:noMultiLvlLbl val="0"/>
      </c:catAx>
      <c:valAx>
        <c:axId val="293582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582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sic Slide with Subheads">
    <p:spTree>
      <p:nvGrpSpPr>
        <p:cNvPr id="1" name=""/>
        <p:cNvGrpSpPr/>
        <p:nvPr/>
      </p:nvGrpSpPr>
      <p:grpSpPr>
        <a:xfrm>
          <a:off x="0" y="0"/>
          <a:ext cx="0" cy="0"/>
          <a:chOff x="0" y="0"/>
          <a:chExt cx="0" cy="0"/>
        </a:xfrm>
      </p:grpSpPr>
      <p:sp>
        <p:nvSpPr>
          <p:cNvPr id="8" name="TextBox 7"/>
          <p:cNvSpPr txBox="1"/>
          <p:nvPr userDrawn="1"/>
        </p:nvSpPr>
        <p:spPr>
          <a:xfrm>
            <a:off x="1110564"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Slide Title (always use a title)</a:t>
            </a:r>
            <a:endParaRPr lang="en-US" sz="3600" dirty="0">
              <a:solidFill>
                <a:srgbClr val="4A9EF0"/>
              </a:solidFill>
              <a:latin typeface="Archer Semibold" pitchFamily="50" charset="0"/>
            </a:endParaRPr>
          </a:p>
        </p:txBody>
      </p:sp>
      <p:sp>
        <p:nvSpPr>
          <p:cNvPr id="9" name="TextBox 8"/>
          <p:cNvSpPr txBox="1"/>
          <p:nvPr userDrawn="1"/>
        </p:nvSpPr>
        <p:spPr>
          <a:xfrm>
            <a:off x="1332411" y="1306286"/>
            <a:ext cx="8438606" cy="4758226"/>
          </a:xfrm>
          <a:prstGeom prst="rect">
            <a:avLst/>
          </a:prstGeom>
          <a:noFill/>
        </p:spPr>
        <p:txBody>
          <a:bodyPr wrap="square" rtlCol="0">
            <a:spAutoFit/>
          </a:bodyPr>
          <a:lstStyle/>
          <a:p>
            <a:pPr eaLnBrk="1" hangingPunct="1">
              <a:lnSpc>
                <a:spcPct val="120000"/>
              </a:lnSpc>
              <a:spcAft>
                <a:spcPts val="1200"/>
              </a:spcAft>
              <a:buClr>
                <a:srgbClr val="185BC4"/>
              </a:buClr>
            </a:pPr>
            <a:r>
              <a:rPr lang="en-US" altLang="en-US" sz="2800" dirty="0" smtClean="0">
                <a:solidFill>
                  <a:srgbClr val="3F5055"/>
                </a:solidFill>
                <a:latin typeface="Helvetica Neue" panose="02000403000000020004" pitchFamily="2" charset="0"/>
                <a:cs typeface="Constantia" panose="02030602050306030303" pitchFamily="18" charset="0"/>
              </a:rPr>
              <a:t>Slide text should be large and sparse, providing a prompt for your remarks, not the full text.</a:t>
            </a:r>
          </a:p>
          <a:p>
            <a:pPr lvl="1" eaLnBrk="1" hangingPunct="1">
              <a:lnSpc>
                <a:spcPct val="120000"/>
              </a:lnSpc>
              <a:spcAft>
                <a:spcPts val="1200"/>
              </a:spcAft>
              <a:buClr>
                <a:srgbClr val="185BC4"/>
              </a:buClr>
            </a:pPr>
            <a:r>
              <a:rPr lang="en-US" altLang="en-US" sz="2800" dirty="0" smtClean="0">
                <a:solidFill>
                  <a:srgbClr val="B1000B"/>
                </a:solidFill>
                <a:latin typeface="Archer Semibold" pitchFamily="50" charset="0"/>
                <a:cs typeface="Constantia" panose="02030602050306030303" pitchFamily="18" charset="0"/>
              </a:rPr>
              <a:t>SUBHEAD 1:</a:t>
            </a:r>
            <a:r>
              <a:rPr lang="en-US" altLang="en-US" sz="2800" dirty="0" smtClean="0">
                <a:solidFill>
                  <a:srgbClr val="3F5055"/>
                </a:solidFill>
                <a:latin typeface="Helvetica Neue" panose="02000503000000020004" pitchFamily="2"/>
                <a:cs typeface="Constantia" panose="02030602050306030303" pitchFamily="18" charset="0"/>
              </a:rPr>
              <a:t> Here’s the definition</a:t>
            </a:r>
          </a:p>
          <a:p>
            <a:pPr lvl="1" eaLnBrk="1" hangingPunct="1">
              <a:lnSpc>
                <a:spcPct val="120000"/>
              </a:lnSpc>
              <a:spcAft>
                <a:spcPts val="1200"/>
              </a:spcAft>
              <a:buClr>
                <a:srgbClr val="185BC4"/>
              </a:buClr>
            </a:pPr>
            <a:r>
              <a:rPr lang="en-US" altLang="en-US" sz="2800" kern="1200" dirty="0" smtClean="0">
                <a:solidFill>
                  <a:srgbClr val="B1000B"/>
                </a:solidFill>
                <a:latin typeface="Archer Semibold" pitchFamily="50" charset="0"/>
                <a:ea typeface="+mn-ea"/>
                <a:cs typeface="Constantia" panose="02030602050306030303" pitchFamily="18" charset="0"/>
              </a:rPr>
              <a:t>SUBHEAD 2:</a:t>
            </a:r>
            <a:r>
              <a:rPr lang="en-US" altLang="en-US" sz="2800" dirty="0" smtClean="0">
                <a:solidFill>
                  <a:srgbClr val="3F5055"/>
                </a:solidFill>
                <a:latin typeface="Helvetica Neue" panose="02000503000000020004" pitchFamily="2"/>
                <a:cs typeface="Constantia" panose="02030602050306030303" pitchFamily="18" charset="0"/>
              </a:rPr>
              <a:t> Here’s another</a:t>
            </a:r>
          </a:p>
          <a:p>
            <a:pPr lvl="1" eaLnBrk="1" hangingPunct="1">
              <a:lnSpc>
                <a:spcPct val="120000"/>
              </a:lnSpc>
              <a:spcAft>
                <a:spcPts val="1200"/>
              </a:spcAft>
              <a:buClr>
                <a:srgbClr val="185BC4"/>
              </a:buClr>
            </a:pPr>
            <a:r>
              <a:rPr lang="en-US" altLang="en-US" sz="2800" kern="1200" dirty="0" smtClean="0">
                <a:solidFill>
                  <a:srgbClr val="B1000B"/>
                </a:solidFill>
                <a:latin typeface="Archer Semibold" pitchFamily="50" charset="0"/>
                <a:ea typeface="+mn-ea"/>
                <a:cs typeface="Constantia" panose="02030602050306030303" pitchFamily="18" charset="0"/>
              </a:rPr>
              <a:t>SUBHEAD 3:</a:t>
            </a:r>
            <a:r>
              <a:rPr lang="en-US" altLang="en-US" sz="2800" dirty="0" smtClean="0">
                <a:solidFill>
                  <a:srgbClr val="3F5055"/>
                </a:solidFill>
                <a:latin typeface="Helvetica Neue" panose="02000503000000020004" pitchFamily="2"/>
                <a:cs typeface="Constantia" panose="02030602050306030303" pitchFamily="18" charset="0"/>
              </a:rPr>
              <a:t> You get the picture</a:t>
            </a:r>
          </a:p>
          <a:p>
            <a:pPr eaLnBrk="1" hangingPunct="1">
              <a:lnSpc>
                <a:spcPct val="120000"/>
              </a:lnSpc>
              <a:spcAft>
                <a:spcPts val="1200"/>
              </a:spcAft>
              <a:buClr>
                <a:srgbClr val="185BC4"/>
              </a:buClr>
            </a:pPr>
            <a:r>
              <a:rPr lang="en-US" altLang="en-US" sz="2800" dirty="0" smtClean="0">
                <a:solidFill>
                  <a:srgbClr val="3F5055"/>
                </a:solidFill>
                <a:latin typeface="Helvetica Neue" panose="02000403000000020004" pitchFamily="2" charset="0"/>
                <a:cs typeface="Constantia" panose="02030602050306030303" pitchFamily="18" charset="0"/>
              </a:rPr>
              <a:t>Slides should have more than </a:t>
            </a:r>
            <a:r>
              <a:rPr lang="en-US" altLang="en-US" sz="2800" baseline="0" dirty="0" smtClean="0">
                <a:solidFill>
                  <a:srgbClr val="3F5055"/>
                </a:solidFill>
                <a:latin typeface="Helvetica Neue" panose="02000403000000020004" pitchFamily="2" charset="0"/>
                <a:cs typeface="Constantia" panose="02030602050306030303" pitchFamily="18" charset="0"/>
              </a:rPr>
              <a:t>block text. Break up short sentences with subheads, graphics, etc. </a:t>
            </a:r>
            <a:endParaRPr lang="en-US" altLang="en-US" sz="2800" dirty="0" smtClean="0">
              <a:solidFill>
                <a:srgbClr val="3F5055"/>
              </a:solidFill>
              <a:latin typeface="Helvetica Neue" panose="02000403000000020004" pitchFamily="2" charset="0"/>
              <a:cs typeface="Constantia" panose="02030602050306030303" pitchFamily="18" charset="0"/>
            </a:endParaRPr>
          </a:p>
          <a:p>
            <a:endParaRPr lang="en-US" dirty="0"/>
          </a:p>
        </p:txBody>
      </p:sp>
    </p:spTree>
    <p:extLst>
      <p:ext uri="{BB962C8B-B14F-4D97-AF65-F5344CB8AC3E}">
        <p14:creationId xmlns:p14="http://schemas.microsoft.com/office/powerpoint/2010/main" val="3695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16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lide with Data or Graphics">
    <p:spTree>
      <p:nvGrpSpPr>
        <p:cNvPr id="1" name=""/>
        <p:cNvGrpSpPr/>
        <p:nvPr/>
      </p:nvGrpSpPr>
      <p:grpSpPr>
        <a:xfrm>
          <a:off x="0" y="0"/>
          <a:ext cx="0" cy="0"/>
          <a:chOff x="0" y="0"/>
          <a:chExt cx="0" cy="0"/>
        </a:xfrm>
      </p:grpSpPr>
      <p:sp>
        <p:nvSpPr>
          <p:cNvPr id="8" name="TextBox 7"/>
          <p:cNvSpPr txBox="1"/>
          <p:nvPr userDrawn="1"/>
        </p:nvSpPr>
        <p:spPr>
          <a:xfrm>
            <a:off x="1084438"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Graphic or Data Title (always use a title)</a:t>
            </a:r>
            <a:endParaRPr lang="en-US" sz="3600" dirty="0">
              <a:solidFill>
                <a:srgbClr val="4A9EF0"/>
              </a:solidFill>
              <a:latin typeface="Archer Semibold" pitchFamily="50" charset="0"/>
            </a:endParaRPr>
          </a:p>
        </p:txBody>
      </p:sp>
      <p:sp>
        <p:nvSpPr>
          <p:cNvPr id="9" name="TextBox 8"/>
          <p:cNvSpPr txBox="1"/>
          <p:nvPr userDrawn="1"/>
        </p:nvSpPr>
        <p:spPr>
          <a:xfrm>
            <a:off x="1332411" y="6048120"/>
            <a:ext cx="8438606" cy="425629"/>
          </a:xfrm>
          <a:prstGeom prst="rect">
            <a:avLst/>
          </a:prstGeom>
          <a:noFill/>
        </p:spPr>
        <p:txBody>
          <a:bodyPr wrap="square" rtlCol="0">
            <a:spAutoFit/>
          </a:bodyPr>
          <a:lstStyle/>
          <a:p>
            <a:pPr eaLnBrk="1" hangingPunct="1">
              <a:lnSpc>
                <a:spcPct val="120000"/>
              </a:lnSpc>
              <a:spcAft>
                <a:spcPts val="1200"/>
              </a:spcAft>
              <a:buClr>
                <a:srgbClr val="185BC4"/>
              </a:buClr>
            </a:pPr>
            <a:r>
              <a:rPr lang="en-US" altLang="en-US" sz="2000" dirty="0" smtClean="0">
                <a:solidFill>
                  <a:srgbClr val="3F5055"/>
                </a:solidFill>
                <a:latin typeface="Helvetica Neue" panose="02000503000000020004" pitchFamily="2"/>
                <a:cs typeface="Constantia" panose="02030602050306030303" pitchFamily="18" charset="0"/>
              </a:rPr>
              <a:t>Provide light </a:t>
            </a:r>
            <a:r>
              <a:rPr lang="en-US" altLang="en-US" sz="2000" baseline="0" dirty="0" smtClean="0">
                <a:solidFill>
                  <a:srgbClr val="3F5055"/>
                </a:solidFill>
                <a:latin typeface="Helvetica Neue" panose="02000503000000020004" pitchFamily="2"/>
                <a:cs typeface="Constantia" panose="02030602050306030303" pitchFamily="18" charset="0"/>
              </a:rPr>
              <a:t>explanatory text if necessary</a:t>
            </a:r>
            <a:endParaRPr lang="en-US" altLang="en-US" sz="2000" dirty="0" smtClean="0">
              <a:solidFill>
                <a:srgbClr val="3F5055"/>
              </a:solidFill>
              <a:latin typeface="Helvetica Neue" panose="02000503000000020004" pitchFamily="2"/>
              <a:cs typeface="Constantia" panose="02030602050306030303" pitchFamily="18" charset="0"/>
            </a:endParaRPr>
          </a:p>
        </p:txBody>
      </p:sp>
      <p:graphicFrame>
        <p:nvGraphicFramePr>
          <p:cNvPr id="4" name="Chart 3"/>
          <p:cNvGraphicFramePr/>
          <p:nvPr userDrawn="1">
            <p:extLst>
              <p:ext uri="{D42A27DB-BD31-4B8C-83A1-F6EECF244321}">
                <p14:modId xmlns:p14="http://schemas.microsoft.com/office/powerpoint/2010/main" val="1105406978"/>
              </p:ext>
            </p:extLst>
          </p:nvPr>
        </p:nvGraphicFramePr>
        <p:xfrm>
          <a:off x="1084438" y="1353511"/>
          <a:ext cx="8366034" cy="4681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71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lide with Bulleted Lists">
    <p:spTree>
      <p:nvGrpSpPr>
        <p:cNvPr id="1" name=""/>
        <p:cNvGrpSpPr/>
        <p:nvPr/>
      </p:nvGrpSpPr>
      <p:grpSpPr>
        <a:xfrm>
          <a:off x="0" y="0"/>
          <a:ext cx="0" cy="0"/>
          <a:chOff x="0" y="0"/>
          <a:chExt cx="0" cy="0"/>
        </a:xfrm>
      </p:grpSpPr>
      <p:sp>
        <p:nvSpPr>
          <p:cNvPr id="4" name="Rectangle 5"/>
          <p:cNvSpPr>
            <a:spLocks noGrp="1" noChangeArrowheads="1"/>
          </p:cNvSpPr>
          <p:nvPr>
            <p:ph sz="quarter" idx="1" hasCustomPrompt="1"/>
          </p:nvPr>
        </p:nvSpPr>
        <p:spPr>
          <a:xfrm>
            <a:off x="1339165" y="1319346"/>
            <a:ext cx="8428037" cy="4572000"/>
          </a:xfrm>
          <a:prstGeom prst="rect">
            <a:avLst/>
          </a:prstGeom>
        </p:spPr>
        <p:txBody>
          <a:bodyPr/>
          <a:lstStyle>
            <a:lvl1pPr>
              <a:defRPr baseline="0"/>
            </a:lvl1pPr>
            <a:lvl2pPr marL="685800" indent="-228600">
              <a:spcBef>
                <a:spcPts val="1200"/>
              </a:spcBef>
              <a:buFont typeface="Wingdings" panose="05000000000000000000" pitchFamily="2" charset="2"/>
              <a:buChar char="§"/>
              <a:defRPr/>
            </a:lvl2pPr>
          </a:lstStyle>
          <a:p>
            <a:pPr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Bulleted lists are in this format</a:t>
            </a:r>
          </a:p>
          <a:p>
            <a:pPr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Keep bullets short, on one line if possible </a:t>
            </a:r>
          </a:p>
          <a:p>
            <a:pPr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They’re just for quick reference and shouldn’t distract viewers from your speech</a:t>
            </a:r>
          </a:p>
          <a:p>
            <a:pPr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More examples:</a:t>
            </a:r>
          </a:p>
          <a:p>
            <a:pPr lvl="1"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Victim Support and Advocacy</a:t>
            </a:r>
          </a:p>
          <a:p>
            <a:pPr lvl="1"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Medical Evaluation</a:t>
            </a:r>
          </a:p>
          <a:p>
            <a:pPr lvl="1"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Mental Health</a:t>
            </a:r>
          </a:p>
          <a:p>
            <a:pPr lvl="1" eaLnBrk="1" hangingPunct="1">
              <a:buClr>
                <a:srgbClr val="185BC4"/>
              </a:buClr>
            </a:pPr>
            <a:r>
              <a:rPr lang="en-US" altLang="en-US" dirty="0" smtClean="0">
                <a:solidFill>
                  <a:srgbClr val="3F5055"/>
                </a:solidFill>
                <a:latin typeface="Helvetica Neue" panose="02000503000000020004" pitchFamily="2"/>
                <a:cs typeface="Constantia" panose="02030602050306030303" pitchFamily="18" charset="0"/>
              </a:rPr>
              <a:t>Child-Focused Setting</a:t>
            </a:r>
          </a:p>
          <a:p>
            <a:pPr eaLnBrk="1" hangingPunct="1"/>
            <a:endParaRPr lang="en-US" altLang="en-US" dirty="0" smtClean="0">
              <a:latin typeface="Constantia" panose="02030602050306030303" pitchFamily="18" charset="0"/>
              <a:cs typeface="Constantia" panose="02030602050306030303" pitchFamily="18" charset="0"/>
            </a:endParaRPr>
          </a:p>
        </p:txBody>
      </p:sp>
      <p:sp>
        <p:nvSpPr>
          <p:cNvPr id="5" name="TextBox 4"/>
          <p:cNvSpPr txBox="1"/>
          <p:nvPr userDrawn="1"/>
        </p:nvSpPr>
        <p:spPr>
          <a:xfrm>
            <a:off x="1110564"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List Title (always use a title)</a:t>
            </a:r>
            <a:endParaRPr lang="en-US" sz="3600" dirty="0">
              <a:solidFill>
                <a:srgbClr val="4A9EF0"/>
              </a:solidFill>
              <a:latin typeface="Archer Semibold" pitchFamily="50" charset="0"/>
            </a:endParaRPr>
          </a:p>
        </p:txBody>
      </p:sp>
    </p:spTree>
    <p:extLst>
      <p:ext uri="{BB962C8B-B14F-4D97-AF65-F5344CB8AC3E}">
        <p14:creationId xmlns:p14="http://schemas.microsoft.com/office/powerpoint/2010/main" val="310488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Basic Slide with Subhead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1110564"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Slide Title (always use a title)</a:t>
            </a:r>
            <a:endParaRPr lang="en-US" sz="3600" dirty="0">
              <a:solidFill>
                <a:srgbClr val="4A9EF0"/>
              </a:solidFill>
              <a:latin typeface="Archer Semibold" pitchFamily="50" charset="0"/>
            </a:endParaRPr>
          </a:p>
        </p:txBody>
      </p:sp>
      <p:sp>
        <p:nvSpPr>
          <p:cNvPr id="9" name="TextBox 8"/>
          <p:cNvSpPr txBox="1"/>
          <p:nvPr userDrawn="1"/>
        </p:nvSpPr>
        <p:spPr>
          <a:xfrm>
            <a:off x="1332411" y="1306286"/>
            <a:ext cx="8438606" cy="4758226"/>
          </a:xfrm>
          <a:prstGeom prst="rect">
            <a:avLst/>
          </a:prstGeom>
          <a:noFill/>
        </p:spPr>
        <p:txBody>
          <a:bodyPr wrap="square" rtlCol="0">
            <a:spAutoFit/>
          </a:bodyPr>
          <a:lstStyle/>
          <a:p>
            <a:pPr eaLnBrk="1" hangingPunct="1">
              <a:lnSpc>
                <a:spcPct val="120000"/>
              </a:lnSpc>
              <a:spcAft>
                <a:spcPts val="1200"/>
              </a:spcAft>
              <a:buClr>
                <a:srgbClr val="185BC4"/>
              </a:buClr>
            </a:pPr>
            <a:r>
              <a:rPr lang="en-US" altLang="en-US" sz="2800" dirty="0" smtClean="0">
                <a:solidFill>
                  <a:srgbClr val="3F5055"/>
                </a:solidFill>
                <a:latin typeface="Helvetica Neue" panose="02000503000000020004" pitchFamily="2"/>
                <a:cs typeface="Constantia" panose="02030602050306030303" pitchFamily="18" charset="0"/>
              </a:rPr>
              <a:t>Slide text should be large and sparse, providing a prompt for your remarks, not the full text.</a:t>
            </a:r>
          </a:p>
          <a:p>
            <a:pPr lvl="1" eaLnBrk="1" hangingPunct="1">
              <a:lnSpc>
                <a:spcPct val="120000"/>
              </a:lnSpc>
              <a:spcAft>
                <a:spcPts val="1200"/>
              </a:spcAft>
              <a:buClr>
                <a:srgbClr val="185BC4"/>
              </a:buClr>
            </a:pPr>
            <a:r>
              <a:rPr lang="en-US" altLang="en-US" sz="2800" dirty="0" smtClean="0">
                <a:solidFill>
                  <a:srgbClr val="B1000B"/>
                </a:solidFill>
                <a:latin typeface="Archer Semibold" pitchFamily="50" charset="0"/>
                <a:cs typeface="Constantia" panose="02030602050306030303" pitchFamily="18" charset="0"/>
              </a:rPr>
              <a:t>SUBHEAD 1:</a:t>
            </a:r>
            <a:r>
              <a:rPr lang="en-US" altLang="en-US" sz="2800" dirty="0" smtClean="0">
                <a:solidFill>
                  <a:srgbClr val="3F5055"/>
                </a:solidFill>
                <a:latin typeface="Helvetica Neue" panose="02000503000000020004" pitchFamily="2"/>
                <a:cs typeface="Constantia" panose="02030602050306030303" pitchFamily="18" charset="0"/>
              </a:rPr>
              <a:t> Here’s the definition</a:t>
            </a:r>
          </a:p>
          <a:p>
            <a:pPr lvl="1" eaLnBrk="1" hangingPunct="1">
              <a:lnSpc>
                <a:spcPct val="120000"/>
              </a:lnSpc>
              <a:spcAft>
                <a:spcPts val="1200"/>
              </a:spcAft>
              <a:buClr>
                <a:srgbClr val="185BC4"/>
              </a:buClr>
            </a:pPr>
            <a:r>
              <a:rPr lang="en-US" altLang="en-US" sz="2800" kern="1200" dirty="0" smtClean="0">
                <a:solidFill>
                  <a:srgbClr val="B1000B"/>
                </a:solidFill>
                <a:latin typeface="Archer Semibold" pitchFamily="50" charset="0"/>
                <a:ea typeface="+mn-ea"/>
                <a:cs typeface="Constantia" panose="02030602050306030303" pitchFamily="18" charset="0"/>
              </a:rPr>
              <a:t>SUBHEAD 2:</a:t>
            </a:r>
            <a:r>
              <a:rPr lang="en-US" altLang="en-US" sz="2800" dirty="0" smtClean="0">
                <a:solidFill>
                  <a:srgbClr val="3F5055"/>
                </a:solidFill>
                <a:latin typeface="Helvetica Neue" panose="02000503000000020004" pitchFamily="2"/>
                <a:cs typeface="Constantia" panose="02030602050306030303" pitchFamily="18" charset="0"/>
              </a:rPr>
              <a:t> Here’s another</a:t>
            </a:r>
          </a:p>
          <a:p>
            <a:pPr lvl="1" eaLnBrk="1" hangingPunct="1">
              <a:lnSpc>
                <a:spcPct val="120000"/>
              </a:lnSpc>
              <a:spcAft>
                <a:spcPts val="1200"/>
              </a:spcAft>
              <a:buClr>
                <a:srgbClr val="185BC4"/>
              </a:buClr>
            </a:pPr>
            <a:r>
              <a:rPr lang="en-US" altLang="en-US" sz="2800" kern="1200" dirty="0" smtClean="0">
                <a:solidFill>
                  <a:srgbClr val="B1000B"/>
                </a:solidFill>
                <a:latin typeface="Archer Semibold" pitchFamily="50" charset="0"/>
                <a:ea typeface="+mn-ea"/>
                <a:cs typeface="Constantia" panose="02030602050306030303" pitchFamily="18" charset="0"/>
              </a:rPr>
              <a:t>SUBHEAD 3:</a:t>
            </a:r>
            <a:r>
              <a:rPr lang="en-US" altLang="en-US" sz="2800" dirty="0" smtClean="0">
                <a:solidFill>
                  <a:srgbClr val="3F5055"/>
                </a:solidFill>
                <a:latin typeface="Helvetica Neue" panose="02000503000000020004" pitchFamily="2"/>
                <a:cs typeface="Constantia" panose="02030602050306030303" pitchFamily="18" charset="0"/>
              </a:rPr>
              <a:t> You get the picture</a:t>
            </a:r>
          </a:p>
          <a:p>
            <a:pPr eaLnBrk="1" hangingPunct="1">
              <a:lnSpc>
                <a:spcPct val="120000"/>
              </a:lnSpc>
              <a:spcAft>
                <a:spcPts val="1200"/>
              </a:spcAft>
              <a:buClr>
                <a:srgbClr val="185BC4"/>
              </a:buClr>
            </a:pPr>
            <a:r>
              <a:rPr lang="en-US" altLang="en-US" sz="2800" dirty="0" smtClean="0">
                <a:solidFill>
                  <a:srgbClr val="3F5055"/>
                </a:solidFill>
                <a:latin typeface="Helvetica Neue" panose="02000503000000020004" pitchFamily="2"/>
                <a:cs typeface="Constantia" panose="02030602050306030303" pitchFamily="18" charset="0"/>
              </a:rPr>
              <a:t>Slides should have more than </a:t>
            </a:r>
            <a:r>
              <a:rPr lang="en-US" altLang="en-US" sz="2800" baseline="0" dirty="0" smtClean="0">
                <a:solidFill>
                  <a:srgbClr val="3F5055"/>
                </a:solidFill>
                <a:latin typeface="Helvetica Neue" panose="02000503000000020004" pitchFamily="2"/>
                <a:cs typeface="Constantia" panose="02030602050306030303" pitchFamily="18" charset="0"/>
              </a:rPr>
              <a:t>block text. Break up short sentences with subheads, graphics, etc. </a:t>
            </a:r>
            <a:endParaRPr lang="en-US" altLang="en-US" sz="2800" dirty="0" smtClean="0">
              <a:solidFill>
                <a:srgbClr val="3F5055"/>
              </a:solidFill>
              <a:latin typeface="Helvetica Neue" panose="02000503000000020004" pitchFamily="2"/>
              <a:cs typeface="Constantia" panose="02030602050306030303" pitchFamily="18" charset="0"/>
            </a:endParaRPr>
          </a:p>
          <a:p>
            <a:endParaRPr lang="en-US" dirty="0"/>
          </a:p>
        </p:txBody>
      </p:sp>
    </p:spTree>
    <p:extLst>
      <p:ext uri="{BB962C8B-B14F-4D97-AF65-F5344CB8AC3E}">
        <p14:creationId xmlns:p14="http://schemas.microsoft.com/office/powerpoint/2010/main" val="92297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Slide with Graphics or Dat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1084438"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Graphic or Data Title (always use a title)</a:t>
            </a:r>
            <a:endParaRPr lang="en-US" sz="3600" dirty="0">
              <a:solidFill>
                <a:srgbClr val="4A9EF0"/>
              </a:solidFill>
              <a:latin typeface="Archer Semibold" pitchFamily="50" charset="0"/>
            </a:endParaRPr>
          </a:p>
        </p:txBody>
      </p:sp>
      <p:sp>
        <p:nvSpPr>
          <p:cNvPr id="9" name="TextBox 8"/>
          <p:cNvSpPr txBox="1"/>
          <p:nvPr userDrawn="1"/>
        </p:nvSpPr>
        <p:spPr>
          <a:xfrm>
            <a:off x="1332411" y="6048120"/>
            <a:ext cx="8438606" cy="425629"/>
          </a:xfrm>
          <a:prstGeom prst="rect">
            <a:avLst/>
          </a:prstGeom>
          <a:noFill/>
        </p:spPr>
        <p:txBody>
          <a:bodyPr wrap="square" rtlCol="0">
            <a:spAutoFit/>
          </a:bodyPr>
          <a:lstStyle/>
          <a:p>
            <a:pPr eaLnBrk="1" hangingPunct="1">
              <a:lnSpc>
                <a:spcPct val="120000"/>
              </a:lnSpc>
              <a:spcAft>
                <a:spcPts val="1200"/>
              </a:spcAft>
              <a:buClr>
                <a:srgbClr val="185BC4"/>
              </a:buClr>
            </a:pPr>
            <a:r>
              <a:rPr lang="en-US" altLang="en-US" sz="2000" dirty="0" smtClean="0">
                <a:solidFill>
                  <a:srgbClr val="3F5055"/>
                </a:solidFill>
                <a:latin typeface="Helvetica Neue" panose="02000503000000020004" pitchFamily="2"/>
                <a:cs typeface="Constantia" panose="02030602050306030303" pitchFamily="18" charset="0"/>
              </a:rPr>
              <a:t>Provide light </a:t>
            </a:r>
            <a:r>
              <a:rPr lang="en-US" altLang="en-US" sz="2000" baseline="0" dirty="0" smtClean="0">
                <a:solidFill>
                  <a:srgbClr val="3F5055"/>
                </a:solidFill>
                <a:latin typeface="Helvetica Neue" panose="02000503000000020004" pitchFamily="2"/>
                <a:cs typeface="Constantia" panose="02030602050306030303" pitchFamily="18" charset="0"/>
              </a:rPr>
              <a:t>explanatory text if necessary</a:t>
            </a:r>
            <a:endParaRPr lang="en-US" altLang="en-US" sz="2000" dirty="0" smtClean="0">
              <a:solidFill>
                <a:srgbClr val="3F5055"/>
              </a:solidFill>
              <a:latin typeface="Helvetica Neue" panose="02000503000000020004" pitchFamily="2"/>
              <a:cs typeface="Constantia" panose="02030602050306030303" pitchFamily="18" charset="0"/>
            </a:endParaRPr>
          </a:p>
        </p:txBody>
      </p:sp>
      <p:graphicFrame>
        <p:nvGraphicFramePr>
          <p:cNvPr id="4" name="Chart 3"/>
          <p:cNvGraphicFramePr/>
          <p:nvPr userDrawn="1">
            <p:extLst>
              <p:ext uri="{D42A27DB-BD31-4B8C-83A1-F6EECF244321}">
                <p14:modId xmlns:p14="http://schemas.microsoft.com/office/powerpoint/2010/main" val="2995899048"/>
              </p:ext>
            </p:extLst>
          </p:nvPr>
        </p:nvGraphicFramePr>
        <p:xfrm>
          <a:off x="1084438" y="1353511"/>
          <a:ext cx="8366034" cy="4681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438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 Slide with Bulleted Li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19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Basic Slide with Subhead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85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ellow: Slide with Graphics or Dat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1084438" y="548642"/>
            <a:ext cx="8947835" cy="646331"/>
          </a:xfrm>
          <a:prstGeom prst="rect">
            <a:avLst/>
          </a:prstGeom>
          <a:noFill/>
        </p:spPr>
        <p:txBody>
          <a:bodyPr wrap="square" rtlCol="0">
            <a:spAutoFit/>
          </a:bodyPr>
          <a:lstStyle/>
          <a:p>
            <a:r>
              <a:rPr lang="en-US" sz="3600" dirty="0" smtClean="0">
                <a:solidFill>
                  <a:srgbClr val="4A9EF0"/>
                </a:solidFill>
                <a:latin typeface="Archer Semibold" pitchFamily="50" charset="0"/>
              </a:rPr>
              <a:t>Graphic or Data Title (always use a title)</a:t>
            </a:r>
            <a:endParaRPr lang="en-US" sz="3600" dirty="0">
              <a:solidFill>
                <a:srgbClr val="4A9EF0"/>
              </a:solidFill>
              <a:latin typeface="Archer Semibold" pitchFamily="50" charset="0"/>
            </a:endParaRPr>
          </a:p>
        </p:txBody>
      </p:sp>
      <p:sp>
        <p:nvSpPr>
          <p:cNvPr id="9" name="TextBox 8"/>
          <p:cNvSpPr txBox="1"/>
          <p:nvPr userDrawn="1"/>
        </p:nvSpPr>
        <p:spPr>
          <a:xfrm>
            <a:off x="1332411" y="6048120"/>
            <a:ext cx="8438606" cy="425629"/>
          </a:xfrm>
          <a:prstGeom prst="rect">
            <a:avLst/>
          </a:prstGeom>
          <a:noFill/>
        </p:spPr>
        <p:txBody>
          <a:bodyPr wrap="square" rtlCol="0">
            <a:spAutoFit/>
          </a:bodyPr>
          <a:lstStyle/>
          <a:p>
            <a:pPr eaLnBrk="1" hangingPunct="1">
              <a:lnSpc>
                <a:spcPct val="120000"/>
              </a:lnSpc>
              <a:spcAft>
                <a:spcPts val="1200"/>
              </a:spcAft>
              <a:buClr>
                <a:srgbClr val="185BC4"/>
              </a:buClr>
            </a:pPr>
            <a:r>
              <a:rPr lang="en-US" altLang="en-US" sz="2000" dirty="0" smtClean="0">
                <a:solidFill>
                  <a:srgbClr val="3F5055"/>
                </a:solidFill>
                <a:latin typeface="Helvetica Neue" panose="02000503000000020004" pitchFamily="2"/>
                <a:cs typeface="Constantia" panose="02030602050306030303" pitchFamily="18" charset="0"/>
              </a:rPr>
              <a:t>Provide light </a:t>
            </a:r>
            <a:r>
              <a:rPr lang="en-US" altLang="en-US" sz="2000" baseline="0" dirty="0" smtClean="0">
                <a:solidFill>
                  <a:srgbClr val="3F5055"/>
                </a:solidFill>
                <a:latin typeface="Helvetica Neue" panose="02000503000000020004" pitchFamily="2"/>
                <a:cs typeface="Constantia" panose="02030602050306030303" pitchFamily="18" charset="0"/>
              </a:rPr>
              <a:t>explanatory text if necessary</a:t>
            </a:r>
            <a:endParaRPr lang="en-US" altLang="en-US" sz="2000" dirty="0" smtClean="0">
              <a:solidFill>
                <a:srgbClr val="3F5055"/>
              </a:solidFill>
              <a:latin typeface="Helvetica Neue" panose="02000503000000020004" pitchFamily="2"/>
              <a:cs typeface="Constantia" panose="02030602050306030303" pitchFamily="18" charset="0"/>
            </a:endParaRPr>
          </a:p>
        </p:txBody>
      </p:sp>
      <p:graphicFrame>
        <p:nvGraphicFramePr>
          <p:cNvPr id="4" name="Chart 3"/>
          <p:cNvGraphicFramePr/>
          <p:nvPr userDrawn="1">
            <p:extLst>
              <p:ext uri="{D42A27DB-BD31-4B8C-83A1-F6EECF244321}">
                <p14:modId xmlns:p14="http://schemas.microsoft.com/office/powerpoint/2010/main" val="3126627485"/>
              </p:ext>
            </p:extLst>
          </p:nvPr>
        </p:nvGraphicFramePr>
        <p:xfrm>
          <a:off x="1084438" y="1353511"/>
          <a:ext cx="8366034" cy="4681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991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Yellow: Slide with Bulleted Li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5"/>
          <p:cNvSpPr>
            <a:spLocks noGrp="1" noChangeArrowheads="1"/>
          </p:cNvSpPr>
          <p:nvPr>
            <p:ph sz="quarter" idx="1"/>
          </p:nvPr>
        </p:nvSpPr>
        <p:spPr>
          <a:xfrm>
            <a:off x="1339165" y="1319346"/>
            <a:ext cx="8428037" cy="4572000"/>
          </a:xfrm>
          <a:prstGeom prst="rect">
            <a:avLst/>
          </a:prstGeom>
        </p:spPr>
        <p:txBody>
          <a:bodyPr/>
          <a:lstStyle>
            <a:lvl1pPr>
              <a:defRPr baseline="0"/>
            </a:lvl1pPr>
            <a:lvl2pPr marL="685800" indent="-228600">
              <a:spcBef>
                <a:spcPts val="1200"/>
              </a:spcBef>
              <a:buFont typeface="Wingdings" panose="05000000000000000000" pitchFamily="2" charset="2"/>
              <a:buChar char="§"/>
              <a:defRPr/>
            </a:lvl2pPr>
          </a:lstStyle>
          <a:p>
            <a:pPr eaLnBrk="1" hangingPunct="1"/>
            <a:endParaRPr lang="en-US" altLang="en-US" dirty="0" smtClean="0">
              <a:latin typeface="Constantia" panose="02030602050306030303" pitchFamily="18" charset="0"/>
              <a:cs typeface="Constantia" panose="02030602050306030303" pitchFamily="18" charset="0"/>
            </a:endParaRPr>
          </a:p>
        </p:txBody>
      </p:sp>
    </p:spTree>
    <p:extLst>
      <p:ext uri="{BB962C8B-B14F-4D97-AF65-F5344CB8AC3E}">
        <p14:creationId xmlns:p14="http://schemas.microsoft.com/office/powerpoint/2010/main" val="4253536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47285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050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7847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703016"/>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wlaird@nca-online.org" TargetMode="External"/><Relationship Id="rId2" Type="http://schemas.openxmlformats.org/officeDocument/2006/relationships/hyperlink" Target="mailto:dedwards@nca-online.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70462" y="1194973"/>
            <a:ext cx="8428037"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185BC4"/>
              </a:buClr>
              <a:buNone/>
            </a:pPr>
            <a:endParaRPr lang="en-US" altLang="en-US" sz="3000" dirty="0" smtClean="0">
              <a:solidFill>
                <a:srgbClr val="3F5055"/>
              </a:solidFill>
              <a:latin typeface="Helvetica Neue" panose="02000503000000020004" pitchFamily="2"/>
              <a:cs typeface="Constantia" panose="02030602050306030303" pitchFamily="18" charset="0"/>
            </a:endParaRPr>
          </a:p>
          <a:p>
            <a:pPr marL="0" indent="0" algn="ctr">
              <a:buClr>
                <a:srgbClr val="185BC4"/>
              </a:buClr>
              <a:buNone/>
            </a:pPr>
            <a:r>
              <a:rPr lang="en-US" altLang="en-US" sz="3000" dirty="0" smtClean="0">
                <a:solidFill>
                  <a:srgbClr val="3F5055"/>
                </a:solidFill>
                <a:latin typeface="Arial Rounded MT Bold" panose="020F0704030504030204" pitchFamily="34" charset="0"/>
                <a:cs typeface="Aharoni" panose="02010803020104030203" pitchFamily="2" charset="-79"/>
              </a:rPr>
              <a:t>The Federal Budget  - </a:t>
            </a:r>
            <a:endParaRPr lang="en-US" altLang="en-US" sz="3000" dirty="0" smtClean="0">
              <a:solidFill>
                <a:srgbClr val="3F5055"/>
              </a:solidFill>
              <a:latin typeface="Arial Rounded MT Bold" panose="020F0704030504030204" pitchFamily="34" charset="0"/>
              <a:cs typeface="Aharoni" panose="02010803020104030203" pitchFamily="2" charset="-79"/>
            </a:endParaRPr>
          </a:p>
          <a:p>
            <a:pPr marL="0" indent="0" algn="ctr">
              <a:buClr>
                <a:srgbClr val="185BC4"/>
              </a:buClr>
              <a:buNone/>
            </a:pPr>
            <a:r>
              <a:rPr lang="en-US" altLang="en-US" sz="3000" dirty="0" smtClean="0">
                <a:solidFill>
                  <a:srgbClr val="3F5055"/>
                </a:solidFill>
                <a:latin typeface="Arial Rounded MT Bold" panose="020F0704030504030204" pitchFamily="34" charset="0"/>
                <a:cs typeface="Aharoni" panose="02010803020104030203" pitchFamily="2" charset="-79"/>
              </a:rPr>
              <a:t>Appropriations </a:t>
            </a:r>
            <a:r>
              <a:rPr lang="en-US" altLang="en-US" sz="3000" dirty="0" smtClean="0">
                <a:solidFill>
                  <a:srgbClr val="3F5055"/>
                </a:solidFill>
                <a:latin typeface="Arial Rounded MT Bold" panose="020F0704030504030204" pitchFamily="34" charset="0"/>
                <a:cs typeface="Aharoni" panose="02010803020104030203" pitchFamily="2" charset="-79"/>
              </a:rPr>
              <a:t>Process:  </a:t>
            </a:r>
            <a:endParaRPr lang="en-US" altLang="en-US" sz="3000" dirty="0" smtClean="0">
              <a:solidFill>
                <a:srgbClr val="3F5055"/>
              </a:solidFill>
              <a:latin typeface="Arial Rounded MT Bold" panose="020F0704030504030204" pitchFamily="34" charset="0"/>
              <a:cs typeface="Aharoni" panose="02010803020104030203" pitchFamily="2" charset="-79"/>
            </a:endParaRPr>
          </a:p>
          <a:p>
            <a:pPr marL="0" indent="0" algn="ctr">
              <a:buClr>
                <a:srgbClr val="185BC4"/>
              </a:buClr>
              <a:buNone/>
            </a:pPr>
            <a:endParaRPr lang="en-US" altLang="en-US" sz="3000" dirty="0" smtClean="0">
              <a:solidFill>
                <a:srgbClr val="3F5055"/>
              </a:solidFill>
              <a:latin typeface="Arial Rounded MT Bold" panose="020F0704030504030204" pitchFamily="34" charset="0"/>
              <a:cs typeface="Aharoni" panose="02010803020104030203" pitchFamily="2" charset="-79"/>
            </a:endParaRPr>
          </a:p>
          <a:p>
            <a:pPr marL="0" indent="0" algn="ctr">
              <a:buClr>
                <a:srgbClr val="185BC4"/>
              </a:buClr>
              <a:buNone/>
            </a:pPr>
            <a:endParaRPr lang="en-US" altLang="en-US" sz="3000" dirty="0">
              <a:solidFill>
                <a:srgbClr val="3F5055"/>
              </a:solidFill>
              <a:latin typeface="Arial Rounded MT Bold" panose="020F0704030504030204" pitchFamily="34" charset="0"/>
              <a:cs typeface="Aharoni" panose="02010803020104030203" pitchFamily="2" charset="-79"/>
            </a:endParaRPr>
          </a:p>
          <a:p>
            <a:pPr marL="0" indent="0" algn="ctr">
              <a:buClr>
                <a:srgbClr val="185BC4"/>
              </a:buClr>
              <a:buNone/>
            </a:pPr>
            <a:r>
              <a:rPr lang="en-US" altLang="en-US" sz="3000" dirty="0" smtClean="0">
                <a:solidFill>
                  <a:srgbClr val="3F5055"/>
                </a:solidFill>
                <a:latin typeface="Arial Rounded MT Bold" panose="020F0704030504030204" pitchFamily="34" charset="0"/>
                <a:cs typeface="Aharoni" panose="02010803020104030203" pitchFamily="2" charset="-79"/>
              </a:rPr>
              <a:t>NCA Government Affairs</a:t>
            </a:r>
          </a:p>
          <a:p>
            <a:pPr marL="0" indent="0">
              <a:buClr>
                <a:srgbClr val="185BC4"/>
              </a:buClr>
              <a:buNone/>
            </a:pPr>
            <a:endParaRPr lang="en-US" altLang="en-US" sz="1500" dirty="0">
              <a:solidFill>
                <a:srgbClr val="3F5055"/>
              </a:solidFill>
              <a:latin typeface="Helvetica Neue" panose="02000503000000020004" pitchFamily="2"/>
              <a:cs typeface="Constantia" panose="02030602050306030303" pitchFamily="18"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pPr algn="ctr"/>
            <a:r>
              <a:rPr lang="en-US" sz="3600" dirty="0" smtClean="0">
                <a:solidFill>
                  <a:schemeClr val="accent1"/>
                </a:solidFill>
                <a:latin typeface="Archer Semibold" pitchFamily="50" charset="0"/>
              </a:rPr>
              <a:t>	</a:t>
            </a:r>
            <a:endParaRPr lang="en-US" sz="3600" dirty="0">
              <a:solidFill>
                <a:schemeClr val="accent1"/>
              </a:solidFill>
              <a:latin typeface="Archer Semibold" pitchFamily="50" charset="0"/>
            </a:endParaRPr>
          </a:p>
        </p:txBody>
      </p:sp>
    </p:spTree>
    <p:extLst>
      <p:ext uri="{BB962C8B-B14F-4D97-AF65-F5344CB8AC3E}">
        <p14:creationId xmlns:p14="http://schemas.microsoft.com/office/powerpoint/2010/main" val="275656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5" y="1249251"/>
            <a:ext cx="8428037" cy="4642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spring, the Appropriations subcommittees hold hearings on program spending</a:t>
            </a:r>
            <a:r>
              <a:rPr lang="en-US" dirty="0" smtClean="0"/>
              <a:t>.</a:t>
            </a:r>
          </a:p>
          <a:p>
            <a:pPr marL="0" indent="0">
              <a:buNone/>
            </a:pPr>
            <a:endParaRPr lang="en-US" dirty="0"/>
          </a:p>
          <a:p>
            <a:r>
              <a:rPr lang="en-US" dirty="0"/>
              <a:t>Generally, by May or June, both chambers begin drafting and reporting the 12 individual appropriations bills, sending them to the floor for consideration. </a:t>
            </a:r>
            <a:endParaRPr lang="en-US" i="1" dirty="0" smtClean="0"/>
          </a:p>
          <a:p>
            <a:endParaRPr lang="en-US" i="1" dirty="0"/>
          </a:p>
          <a:p>
            <a:r>
              <a:rPr lang="en-US" dirty="0"/>
              <a:t>During the fall and winter, the appropriations committees are usually heavily involved in negotiations to resolve differences between the different versions of annual appropriations bills.</a:t>
            </a:r>
          </a:p>
          <a:p>
            <a:endParaRPr lang="en-US" sz="2900" dirty="0" smtClean="0">
              <a:latin typeface="+mj-lt"/>
            </a:endParaRP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342580"/>
            <a:ext cx="8947835" cy="646331"/>
          </a:xfrm>
          <a:prstGeom prst="rect">
            <a:avLst/>
          </a:prstGeom>
          <a:noFill/>
        </p:spPr>
        <p:txBody>
          <a:bodyPr wrap="square" rtlCol="0">
            <a:spAutoFit/>
          </a:bodyPr>
          <a:lstStyle/>
          <a:p>
            <a:r>
              <a:rPr lang="en-US" sz="3600" dirty="0">
                <a:solidFill>
                  <a:schemeClr val="accent1"/>
                </a:solidFill>
                <a:latin typeface="Aharoni" pitchFamily="2" charset="-79"/>
                <a:cs typeface="Aharoni" pitchFamily="2" charset="-79"/>
              </a:rPr>
              <a:t>Work of </a:t>
            </a:r>
            <a:r>
              <a:rPr lang="en-US" sz="3600" dirty="0" smtClean="0">
                <a:solidFill>
                  <a:schemeClr val="accent1"/>
                </a:solidFill>
                <a:latin typeface="Aharoni" pitchFamily="2" charset="-79"/>
                <a:cs typeface="Aharoni" pitchFamily="2" charset="-79"/>
              </a:rPr>
              <a:t>the Appropriations </a:t>
            </a:r>
            <a:r>
              <a:rPr lang="en-US" sz="3600" dirty="0">
                <a:solidFill>
                  <a:schemeClr val="accent1"/>
                </a:solidFill>
                <a:latin typeface="Aharoni" pitchFamily="2" charset="-79"/>
                <a:cs typeface="Aharoni" pitchFamily="2" charset="-79"/>
              </a:rPr>
              <a:t>Committee</a:t>
            </a:r>
          </a:p>
        </p:txBody>
      </p:sp>
    </p:spTree>
    <p:extLst>
      <p:ext uri="{BB962C8B-B14F-4D97-AF65-F5344CB8AC3E}">
        <p14:creationId xmlns:p14="http://schemas.microsoft.com/office/powerpoint/2010/main" val="234814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5" y="1159099"/>
            <a:ext cx="8428037" cy="4732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base">
              <a:lnSpc>
                <a:spcPct val="100000"/>
              </a:lnSpc>
              <a:spcBef>
                <a:spcPct val="20000"/>
              </a:spcBef>
              <a:spcAft>
                <a:spcPct val="0"/>
              </a:spcAft>
            </a:pPr>
            <a:r>
              <a:rPr lang="en-US" sz="2400" kern="0" dirty="0">
                <a:solidFill>
                  <a:srgbClr val="000000"/>
                </a:solidFill>
                <a:latin typeface="+mj-lt"/>
              </a:rPr>
              <a:t>The House passes a rule setting the parameters of the debate.  </a:t>
            </a:r>
            <a:endParaRPr lang="en-US" sz="2400" kern="0" dirty="0" smtClean="0">
              <a:solidFill>
                <a:srgbClr val="000000"/>
              </a:solidFill>
              <a:latin typeface="+mj-lt"/>
            </a:endParaRPr>
          </a:p>
          <a:p>
            <a:pPr marL="342900" lvl="0" indent="-342900" fontAlgn="base">
              <a:lnSpc>
                <a:spcPct val="100000"/>
              </a:lnSpc>
              <a:spcBef>
                <a:spcPct val="20000"/>
              </a:spcBef>
              <a:spcAft>
                <a:spcPct val="0"/>
              </a:spcAft>
            </a:pPr>
            <a:endParaRPr lang="en-US" sz="2400" kern="0" dirty="0">
              <a:solidFill>
                <a:srgbClr val="000000"/>
              </a:solidFill>
              <a:latin typeface="+mj-lt"/>
            </a:endParaRPr>
          </a:p>
          <a:p>
            <a:pPr marL="342900" lvl="0" indent="-342900" fontAlgn="base">
              <a:lnSpc>
                <a:spcPct val="100000"/>
              </a:lnSpc>
              <a:spcBef>
                <a:spcPct val="20000"/>
              </a:spcBef>
              <a:spcAft>
                <a:spcPct val="0"/>
              </a:spcAft>
            </a:pPr>
            <a:r>
              <a:rPr lang="en-US" sz="2400" kern="0" dirty="0" smtClean="0">
                <a:solidFill>
                  <a:srgbClr val="000000"/>
                </a:solidFill>
                <a:latin typeface="+mj-lt"/>
              </a:rPr>
              <a:t>The Senate sets up debate by unanimous consent.</a:t>
            </a:r>
            <a:endParaRPr lang="en-US" sz="2400" kern="0" dirty="0">
              <a:solidFill>
                <a:srgbClr val="000000"/>
              </a:solidFill>
              <a:latin typeface="+mj-lt"/>
            </a:endParaRPr>
          </a:p>
          <a:p>
            <a:pPr marL="342900" lvl="0" indent="-342900" fontAlgn="base">
              <a:lnSpc>
                <a:spcPct val="100000"/>
              </a:lnSpc>
              <a:spcBef>
                <a:spcPct val="20000"/>
              </a:spcBef>
              <a:spcAft>
                <a:spcPct val="0"/>
              </a:spcAft>
            </a:pPr>
            <a:endParaRPr lang="en-US" sz="2400" kern="0" dirty="0">
              <a:solidFill>
                <a:srgbClr val="000000"/>
              </a:solidFill>
              <a:latin typeface="+mj-lt"/>
            </a:endParaRPr>
          </a:p>
          <a:p>
            <a:pPr marL="342900" lvl="0" indent="-342900" fontAlgn="base">
              <a:lnSpc>
                <a:spcPct val="100000"/>
              </a:lnSpc>
              <a:spcBef>
                <a:spcPct val="20000"/>
              </a:spcBef>
              <a:spcAft>
                <a:spcPct val="0"/>
              </a:spcAft>
            </a:pPr>
            <a:r>
              <a:rPr lang="en-US" sz="2400" kern="0" dirty="0">
                <a:solidFill>
                  <a:srgbClr val="000000"/>
                </a:solidFill>
                <a:latin typeface="+mj-lt"/>
              </a:rPr>
              <a:t>Normally, rules for appropriations bills are “open”, meaning that there is no set limit on the number of amendments that may be offered/considered.</a:t>
            </a:r>
          </a:p>
          <a:p>
            <a:pPr marL="342900" lvl="0" indent="-342900" fontAlgn="base">
              <a:lnSpc>
                <a:spcPct val="100000"/>
              </a:lnSpc>
              <a:spcBef>
                <a:spcPct val="20000"/>
              </a:spcBef>
              <a:spcAft>
                <a:spcPct val="0"/>
              </a:spcAft>
            </a:pPr>
            <a:endParaRPr lang="en-US" sz="2400" kern="0" dirty="0">
              <a:solidFill>
                <a:srgbClr val="000000"/>
              </a:solidFill>
              <a:latin typeface="+mj-lt"/>
            </a:endParaRPr>
          </a:p>
          <a:p>
            <a:pPr marL="342900" lvl="0" indent="-342900" fontAlgn="base">
              <a:lnSpc>
                <a:spcPct val="100000"/>
              </a:lnSpc>
              <a:spcBef>
                <a:spcPct val="20000"/>
              </a:spcBef>
              <a:spcAft>
                <a:spcPct val="0"/>
              </a:spcAft>
            </a:pPr>
            <a:r>
              <a:rPr lang="en-US" sz="2400" kern="0" dirty="0">
                <a:solidFill>
                  <a:srgbClr val="000000"/>
                </a:solidFill>
                <a:latin typeface="+mj-lt"/>
              </a:rPr>
              <a:t>However, amendments must: </a:t>
            </a:r>
            <a:r>
              <a:rPr lang="en-US" sz="2400" b="1" i="1" kern="0" dirty="0">
                <a:solidFill>
                  <a:srgbClr val="000000"/>
                </a:solidFill>
                <a:latin typeface="+mj-lt"/>
              </a:rPr>
              <a:t>be germane, cannot legislate and cannot exceed the ceiling for spending. </a:t>
            </a:r>
            <a:endParaRPr lang="en-US" sz="2400" b="1" i="1" kern="0" dirty="0" smtClean="0">
              <a:solidFill>
                <a:srgbClr val="000000"/>
              </a:solidFill>
              <a:latin typeface="+mj-lt"/>
            </a:endParaRPr>
          </a:p>
          <a:p>
            <a:pPr marL="342900" lvl="0" indent="-342900" fontAlgn="base">
              <a:lnSpc>
                <a:spcPct val="100000"/>
              </a:lnSpc>
              <a:spcBef>
                <a:spcPct val="20000"/>
              </a:spcBef>
              <a:spcAft>
                <a:spcPct val="0"/>
              </a:spcAft>
            </a:pPr>
            <a:endParaRPr lang="en-US" sz="2400" b="1" i="1" kern="0" dirty="0">
              <a:solidFill>
                <a:srgbClr val="000000"/>
              </a:solidFill>
              <a:latin typeface="+mj-lt"/>
            </a:endParaRPr>
          </a:p>
          <a:p>
            <a:pPr fontAlgn="base">
              <a:lnSpc>
                <a:spcPct val="100000"/>
              </a:lnSpc>
              <a:spcBef>
                <a:spcPct val="20000"/>
              </a:spcBef>
              <a:spcAft>
                <a:spcPct val="0"/>
              </a:spcAft>
            </a:pPr>
            <a:r>
              <a:rPr lang="en-US" sz="2400" b="1" i="1" kern="0" dirty="0">
                <a:solidFill>
                  <a:srgbClr val="000000"/>
                </a:solidFill>
                <a:latin typeface="+mj-lt"/>
              </a:rPr>
              <a:t> </a:t>
            </a:r>
            <a:r>
              <a:rPr lang="en-US" sz="2400" kern="0" dirty="0" smtClean="0">
                <a:solidFill>
                  <a:srgbClr val="000000"/>
                </a:solidFill>
                <a:latin typeface="+mj-lt"/>
              </a:rPr>
              <a:t>If </a:t>
            </a:r>
            <a:r>
              <a:rPr lang="en-US" sz="2400" kern="0" dirty="0">
                <a:solidFill>
                  <a:srgbClr val="000000"/>
                </a:solidFill>
                <a:latin typeface="+mj-lt"/>
              </a:rPr>
              <a:t>an amendment violates any of these rules, any House member may raise a point of order, effectively killing the amendment.</a:t>
            </a:r>
          </a:p>
          <a:p>
            <a:endParaRPr lang="en-US" sz="2400" dirty="0" smtClean="0">
              <a:latin typeface="+mj-lt"/>
            </a:endParaRPr>
          </a:p>
          <a:p>
            <a:endParaRPr lang="en-US" sz="2400" dirty="0">
              <a:latin typeface="+mj-lt"/>
            </a:endParaRPr>
          </a:p>
          <a:p>
            <a:pPr marL="0" indent="0">
              <a:buNone/>
            </a:pPr>
            <a:r>
              <a:rPr lang="en-US" sz="2400" dirty="0" smtClean="0">
                <a:latin typeface="+mj-lt"/>
              </a:rPr>
              <a:t> </a:t>
            </a:r>
          </a:p>
          <a:p>
            <a:pPr>
              <a:buNone/>
            </a:pPr>
            <a:endParaRPr lang="en-US" sz="2700" dirty="0" smtClean="0"/>
          </a:p>
          <a:p>
            <a:pPr>
              <a:buNone/>
            </a:pPr>
            <a:endParaRPr lang="en-US" sz="27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316822"/>
            <a:ext cx="8947835" cy="615553"/>
          </a:xfrm>
          <a:prstGeom prst="rect">
            <a:avLst/>
          </a:prstGeom>
          <a:noFill/>
        </p:spPr>
        <p:txBody>
          <a:bodyPr wrap="square" rtlCol="0">
            <a:spAutoFit/>
          </a:bodyPr>
          <a:lstStyle/>
          <a:p>
            <a:r>
              <a:rPr lang="en-US" sz="3400" dirty="0">
                <a:solidFill>
                  <a:schemeClr val="accent1"/>
                </a:solidFill>
                <a:latin typeface="Aharoni" pitchFamily="2" charset="-79"/>
                <a:cs typeface="Aharoni" pitchFamily="2" charset="-79"/>
              </a:rPr>
              <a:t>Floor Action for </a:t>
            </a:r>
            <a:r>
              <a:rPr lang="en-US" sz="3400" dirty="0" smtClean="0">
                <a:solidFill>
                  <a:schemeClr val="accent1"/>
                </a:solidFill>
                <a:latin typeface="Aharoni" pitchFamily="2" charset="-79"/>
                <a:cs typeface="Aharoni" pitchFamily="2" charset="-79"/>
              </a:rPr>
              <a:t>Appropriations </a:t>
            </a:r>
            <a:r>
              <a:rPr lang="en-US" sz="3400" dirty="0">
                <a:solidFill>
                  <a:schemeClr val="accent1"/>
                </a:solidFill>
                <a:latin typeface="Aharoni" pitchFamily="2" charset="-79"/>
                <a:cs typeface="Aharoni" pitchFamily="2" charset="-79"/>
              </a:rPr>
              <a:t>Bill </a:t>
            </a:r>
          </a:p>
        </p:txBody>
      </p:sp>
    </p:spTree>
    <p:extLst>
      <p:ext uri="{BB962C8B-B14F-4D97-AF65-F5344CB8AC3E}">
        <p14:creationId xmlns:p14="http://schemas.microsoft.com/office/powerpoint/2010/main" val="3260624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5" y="1506828"/>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latin typeface="+mj-lt"/>
              </a:rPr>
              <a:t>Differences in appropriations bills are resolved through a conference report or through an exchange of amendments.</a:t>
            </a:r>
          </a:p>
          <a:p>
            <a:endParaRPr lang="en-US" sz="2900" dirty="0">
              <a:latin typeface="+mj-lt"/>
            </a:endParaRPr>
          </a:p>
          <a:p>
            <a:r>
              <a:rPr lang="en-US" sz="2900" dirty="0">
                <a:latin typeface="+mj-lt"/>
              </a:rPr>
              <a:t>The conferees generally do not have authority to change provisions that both chambers previously included in their respective bills or add new items.  (</a:t>
            </a:r>
            <a:r>
              <a:rPr lang="en-US" sz="2900" i="1" dirty="0">
                <a:latin typeface="+mj-lt"/>
              </a:rPr>
              <a:t>If new items not previously considered are added, a point of order may be raised when the conference report is brought back to the respective chambers.)</a:t>
            </a:r>
          </a:p>
          <a:p>
            <a:endParaRPr lang="en-US" sz="3000" dirty="0" smtClean="0">
              <a:latin typeface="+mj-lt"/>
            </a:endParaRP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r>
              <a:rPr lang="en-US" sz="3600" dirty="0">
                <a:solidFill>
                  <a:schemeClr val="accent1"/>
                </a:solidFill>
                <a:latin typeface="Aharoni" pitchFamily="2" charset="-79"/>
                <a:cs typeface="Aharoni" pitchFamily="2" charset="-79"/>
              </a:rPr>
              <a:t>House and </a:t>
            </a:r>
            <a:r>
              <a:rPr lang="en-US" sz="3600" dirty="0" smtClean="0">
                <a:solidFill>
                  <a:schemeClr val="accent1"/>
                </a:solidFill>
                <a:latin typeface="Aharoni" pitchFamily="2" charset="-79"/>
                <a:cs typeface="Aharoni" pitchFamily="2" charset="-79"/>
              </a:rPr>
              <a:t>Senate Conference </a:t>
            </a:r>
            <a:r>
              <a:rPr lang="en-US" sz="3600" dirty="0">
                <a:solidFill>
                  <a:schemeClr val="accent1"/>
                </a:solidFill>
                <a:latin typeface="Aharoni" pitchFamily="2" charset="-79"/>
                <a:cs typeface="Aharoni" pitchFamily="2" charset="-79"/>
              </a:rPr>
              <a:t>Action</a:t>
            </a:r>
          </a:p>
        </p:txBody>
      </p:sp>
    </p:spTree>
    <p:extLst>
      <p:ext uri="{BB962C8B-B14F-4D97-AF65-F5344CB8AC3E}">
        <p14:creationId xmlns:p14="http://schemas.microsoft.com/office/powerpoint/2010/main" val="2551793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5" y="1249251"/>
            <a:ext cx="8428037" cy="4642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base">
              <a:lnSpc>
                <a:spcPct val="100000"/>
              </a:lnSpc>
              <a:spcBef>
                <a:spcPct val="20000"/>
              </a:spcBef>
              <a:spcAft>
                <a:spcPct val="0"/>
              </a:spcAft>
              <a:buFontTx/>
              <a:buChar char="•"/>
            </a:pPr>
            <a:r>
              <a:rPr lang="en-US" sz="2700" kern="0" dirty="0">
                <a:solidFill>
                  <a:srgbClr val="000000"/>
                </a:solidFill>
                <a:latin typeface="+mj-lt"/>
              </a:rPr>
              <a:t>Regular appropriations bills provide most funding.</a:t>
            </a:r>
          </a:p>
          <a:p>
            <a:pPr marL="342900" lvl="0" indent="-342900" fontAlgn="base">
              <a:lnSpc>
                <a:spcPct val="100000"/>
              </a:lnSpc>
              <a:spcBef>
                <a:spcPct val="20000"/>
              </a:spcBef>
              <a:spcAft>
                <a:spcPct val="0"/>
              </a:spcAft>
              <a:buFontTx/>
              <a:buChar char="•"/>
            </a:pPr>
            <a:endParaRPr lang="en-US" sz="1500" kern="0" dirty="0">
              <a:solidFill>
                <a:srgbClr val="000000"/>
              </a:solidFill>
              <a:latin typeface="+mj-lt"/>
            </a:endParaRPr>
          </a:p>
          <a:p>
            <a:pPr marL="342900" lvl="0" indent="-342900" fontAlgn="base">
              <a:lnSpc>
                <a:spcPct val="100000"/>
              </a:lnSpc>
              <a:spcBef>
                <a:spcPct val="20000"/>
              </a:spcBef>
              <a:spcAft>
                <a:spcPct val="0"/>
              </a:spcAft>
              <a:buFontTx/>
              <a:buChar char="•"/>
            </a:pPr>
            <a:r>
              <a:rPr lang="en-US" sz="2700" kern="0" dirty="0">
                <a:solidFill>
                  <a:srgbClr val="000000"/>
                </a:solidFill>
                <a:latin typeface="+mj-lt"/>
              </a:rPr>
              <a:t>The Appropriations Committees will provide more detailed directions for federal spending through report language.</a:t>
            </a:r>
          </a:p>
          <a:p>
            <a:pPr marL="342900" lvl="0" indent="-342900" fontAlgn="base">
              <a:lnSpc>
                <a:spcPct val="100000"/>
              </a:lnSpc>
              <a:spcBef>
                <a:spcPct val="20000"/>
              </a:spcBef>
              <a:spcAft>
                <a:spcPct val="0"/>
              </a:spcAft>
              <a:buFontTx/>
              <a:buChar char="•"/>
            </a:pPr>
            <a:endParaRPr lang="en-US" sz="1500" kern="0" dirty="0">
              <a:solidFill>
                <a:srgbClr val="000000"/>
              </a:solidFill>
              <a:latin typeface="+mj-lt"/>
            </a:endParaRPr>
          </a:p>
          <a:p>
            <a:pPr marL="342900" lvl="0" indent="-342900" fontAlgn="base">
              <a:lnSpc>
                <a:spcPct val="100000"/>
              </a:lnSpc>
              <a:spcBef>
                <a:spcPct val="20000"/>
              </a:spcBef>
              <a:spcAft>
                <a:spcPct val="0"/>
              </a:spcAft>
              <a:buFontTx/>
              <a:buChar char="•"/>
            </a:pPr>
            <a:r>
              <a:rPr lang="en-US" sz="2700" kern="0" dirty="0">
                <a:solidFill>
                  <a:srgbClr val="000000"/>
                </a:solidFill>
                <a:latin typeface="+mj-lt"/>
              </a:rPr>
              <a:t>Appropriations bills may also provide transfer authority, which allows agencies to shift funds from one account to another.  </a:t>
            </a:r>
            <a:r>
              <a:rPr lang="en-US" sz="2700" b="1" i="1" kern="0" dirty="0">
                <a:solidFill>
                  <a:srgbClr val="000000"/>
                </a:solidFill>
                <a:latin typeface="+mj-lt"/>
              </a:rPr>
              <a:t>However, agencies cannot make these types of transfers unless first authorized by Congress.</a:t>
            </a:r>
          </a:p>
          <a:p>
            <a:pPr marL="342900" lvl="0" indent="-342900" fontAlgn="base">
              <a:lnSpc>
                <a:spcPct val="100000"/>
              </a:lnSpc>
              <a:spcBef>
                <a:spcPct val="20000"/>
              </a:spcBef>
              <a:spcAft>
                <a:spcPct val="0"/>
              </a:spcAft>
              <a:buFontTx/>
              <a:buChar char="•"/>
            </a:pPr>
            <a:endParaRPr lang="en-US" sz="1500" b="1" i="1" kern="0" dirty="0">
              <a:solidFill>
                <a:srgbClr val="000000"/>
              </a:solidFill>
              <a:latin typeface="+mj-lt"/>
            </a:endParaRPr>
          </a:p>
          <a:p>
            <a:pPr marL="342900" lvl="0" indent="-342900" fontAlgn="base">
              <a:lnSpc>
                <a:spcPct val="100000"/>
              </a:lnSpc>
              <a:spcBef>
                <a:spcPct val="20000"/>
              </a:spcBef>
              <a:spcAft>
                <a:spcPct val="0"/>
              </a:spcAft>
              <a:buFontTx/>
              <a:buChar char="•"/>
            </a:pPr>
            <a:r>
              <a:rPr lang="en-US" sz="2700" kern="0" dirty="0" smtClean="0">
                <a:solidFill>
                  <a:srgbClr val="000000"/>
                </a:solidFill>
                <a:latin typeface="+mj-lt"/>
              </a:rPr>
              <a:t>On </a:t>
            </a:r>
            <a:r>
              <a:rPr lang="en-US" sz="2700" kern="0" dirty="0">
                <a:solidFill>
                  <a:srgbClr val="000000"/>
                </a:solidFill>
                <a:latin typeface="+mj-lt"/>
              </a:rPr>
              <a:t>the other hand, agencies may generally shift funds </a:t>
            </a:r>
            <a:r>
              <a:rPr lang="en-US" sz="2700" b="1" i="1" kern="0" dirty="0">
                <a:solidFill>
                  <a:srgbClr val="000000"/>
                </a:solidFill>
                <a:latin typeface="+mj-lt"/>
              </a:rPr>
              <a:t>within</a:t>
            </a:r>
            <a:r>
              <a:rPr lang="en-US" sz="2700" b="1" kern="0" dirty="0">
                <a:solidFill>
                  <a:srgbClr val="000000"/>
                </a:solidFill>
                <a:latin typeface="+mj-lt"/>
              </a:rPr>
              <a:t> </a:t>
            </a:r>
            <a:r>
              <a:rPr lang="en-US" sz="2700" kern="0" dirty="0">
                <a:solidFill>
                  <a:srgbClr val="000000"/>
                </a:solidFill>
                <a:latin typeface="+mj-lt"/>
              </a:rPr>
              <a:t>the account without congressional authorization.</a:t>
            </a:r>
          </a:p>
          <a:p>
            <a:endParaRPr lang="en-US" sz="2700" dirty="0" smtClean="0">
              <a:latin typeface="+mj-lt"/>
            </a:endParaRPr>
          </a:p>
          <a:p>
            <a:pPr>
              <a:buNone/>
            </a:pPr>
            <a:endParaRPr lang="en-US" sz="2700" dirty="0" smtClean="0"/>
          </a:p>
          <a:p>
            <a:pPr>
              <a:buNone/>
            </a:pPr>
            <a:endParaRPr lang="en-US" sz="2700" dirty="0"/>
          </a:p>
          <a:p>
            <a:endParaRPr lang="en-US" sz="2700" dirty="0" smtClean="0"/>
          </a:p>
          <a:p>
            <a:endParaRPr lang="en-US" sz="2700" dirty="0" smtClean="0"/>
          </a:p>
          <a:p>
            <a:pPr marL="914400" lvl="2" indent="0">
              <a:buNone/>
            </a:pPr>
            <a:r>
              <a:rPr lang="en-US" sz="27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91065"/>
            <a:ext cx="8947835" cy="646331"/>
          </a:xfrm>
          <a:prstGeom prst="rect">
            <a:avLst/>
          </a:prstGeom>
          <a:noFill/>
        </p:spPr>
        <p:txBody>
          <a:bodyPr wrap="square" rtlCol="0">
            <a:spAutoFit/>
          </a:bodyPr>
          <a:lstStyle/>
          <a:p>
            <a:r>
              <a:rPr lang="en-US" sz="3600" dirty="0">
                <a:solidFill>
                  <a:schemeClr val="accent1"/>
                </a:solidFill>
                <a:latin typeface="Aharoni" pitchFamily="2" charset="-79"/>
                <a:cs typeface="Aharoni" pitchFamily="2" charset="-79"/>
              </a:rPr>
              <a:t>Regular Appropriations Bills</a:t>
            </a:r>
          </a:p>
        </p:txBody>
      </p:sp>
    </p:spTree>
    <p:extLst>
      <p:ext uri="{BB962C8B-B14F-4D97-AF65-F5344CB8AC3E}">
        <p14:creationId xmlns:p14="http://schemas.microsoft.com/office/powerpoint/2010/main" val="1889698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3" y="1262129"/>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Omnibus appropriations bills are measures that combine several appropriations bills together.</a:t>
            </a:r>
          </a:p>
          <a:p>
            <a:endParaRPr lang="en-US" sz="1500" dirty="0">
              <a:latin typeface="+mj-lt"/>
            </a:endParaRPr>
          </a:p>
          <a:p>
            <a:r>
              <a:rPr lang="en-US" dirty="0">
                <a:latin typeface="+mj-lt"/>
              </a:rPr>
              <a:t>Packaging appropriations bills into fewer bills allow for Congress and the President to resolve outstanding issues more quickly.</a:t>
            </a:r>
          </a:p>
          <a:p>
            <a:endParaRPr lang="en-US" sz="1500" dirty="0">
              <a:latin typeface="+mj-lt"/>
            </a:endParaRPr>
          </a:p>
          <a:p>
            <a:r>
              <a:rPr lang="en-US" dirty="0">
                <a:latin typeface="+mj-lt"/>
              </a:rPr>
              <a:t>Regular appropriations expire at the end of the fiscal year - Sept. 30.  If no action on one or more regular appropriations bills has taken place by Oct. 1, the agencies funded must cease activities due to the lack of budget authority. (Some activities are exempted – such as security-related funding.)</a:t>
            </a:r>
          </a:p>
          <a:p>
            <a:endParaRPr lang="en-US" sz="3000" dirty="0" smtClean="0">
              <a:latin typeface="+mj-lt"/>
            </a:endParaRPr>
          </a:p>
          <a:p>
            <a:endParaRPr lang="en-US" sz="2000" dirty="0">
              <a:latin typeface="+mj-lt"/>
            </a:endParaRPr>
          </a:p>
          <a:p>
            <a:pPr marL="0" indent="0">
              <a:buNone/>
            </a:pPr>
            <a:r>
              <a:rPr lang="en-US" sz="3000"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355459"/>
            <a:ext cx="8947835" cy="646331"/>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Omnibus/Continuing </a:t>
            </a:r>
            <a:r>
              <a:rPr lang="en-US" sz="3600" dirty="0">
                <a:solidFill>
                  <a:schemeClr val="accent1"/>
                </a:solidFill>
                <a:latin typeface="Aharoni" pitchFamily="2" charset="-79"/>
                <a:cs typeface="Aharoni" pitchFamily="2" charset="-79"/>
              </a:rPr>
              <a:t>Resolutions</a:t>
            </a:r>
          </a:p>
        </p:txBody>
      </p:sp>
    </p:spTree>
    <p:extLst>
      <p:ext uri="{BB962C8B-B14F-4D97-AF65-F5344CB8AC3E}">
        <p14:creationId xmlns:p14="http://schemas.microsoft.com/office/powerpoint/2010/main" val="4076854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3" y="1184856"/>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mj-lt"/>
              </a:rPr>
              <a:t>Federal spending is divided into 2 categories: discretionary and mandatory (direct) spending.</a:t>
            </a:r>
          </a:p>
          <a:p>
            <a:endParaRPr lang="en-US" sz="1500" dirty="0">
              <a:latin typeface="+mj-lt"/>
            </a:endParaRPr>
          </a:p>
          <a:p>
            <a:r>
              <a:rPr lang="en-US" sz="2600" dirty="0">
                <a:latin typeface="+mj-lt"/>
              </a:rPr>
              <a:t>Discretionary spending (such as funding for the Victims of Child Abuse Act and other DOJ programs) is controlled by the House and Senate Appropriations Committees through the appropriations process – meaning the Appropriations Committees have discretion on program funding from year to year.</a:t>
            </a:r>
          </a:p>
          <a:p>
            <a:endParaRPr lang="en-US" sz="1500" dirty="0">
              <a:latin typeface="+mj-lt"/>
            </a:endParaRPr>
          </a:p>
          <a:p>
            <a:r>
              <a:rPr lang="en-US" sz="2600" dirty="0">
                <a:latin typeface="+mj-lt"/>
              </a:rPr>
              <a:t>Mandatory (direct) spending is predominantly for entitlement programs.  The appropriations committees have limited control over funding for entitlements – since the amount was previously agreed to and enacted into law.</a:t>
            </a:r>
          </a:p>
          <a:p>
            <a:endParaRPr lang="en-US" dirty="0" smtClean="0">
              <a:latin typeface="+mj-lt"/>
            </a:endParaRPr>
          </a:p>
          <a:p>
            <a:endParaRPr lang="en-US" dirty="0">
              <a:latin typeface="+mj-lt"/>
            </a:endParaRPr>
          </a:p>
          <a:p>
            <a:pPr marL="0" indent="0">
              <a:buNone/>
            </a:pPr>
            <a:endParaRPr lang="en-US" sz="3000" dirty="0">
              <a:latin typeface="+mj-lt"/>
            </a:endParaRPr>
          </a:p>
          <a:p>
            <a:pPr marL="0" indent="0">
              <a:buNone/>
            </a:pPr>
            <a:r>
              <a:rPr lang="en-US" sz="3000"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65307"/>
            <a:ext cx="8947835" cy="646331"/>
          </a:xfrm>
          <a:prstGeom prst="rect">
            <a:avLst/>
          </a:prstGeom>
          <a:noFill/>
        </p:spPr>
        <p:txBody>
          <a:bodyPr wrap="square" rtlCol="0">
            <a:spAutoFit/>
          </a:bodyPr>
          <a:lstStyle/>
          <a:p>
            <a:r>
              <a:rPr lang="en-US" sz="3600" dirty="0">
                <a:solidFill>
                  <a:schemeClr val="accent1"/>
                </a:solidFill>
                <a:latin typeface="Aharoni" pitchFamily="2" charset="-79"/>
                <a:cs typeface="Aharoni" pitchFamily="2" charset="-79"/>
              </a:rPr>
              <a:t>Discretionary vs. </a:t>
            </a:r>
            <a:r>
              <a:rPr lang="en-US" sz="3600" dirty="0" smtClean="0">
                <a:solidFill>
                  <a:schemeClr val="accent1"/>
                </a:solidFill>
                <a:latin typeface="Aharoni" pitchFamily="2" charset="-79"/>
                <a:cs typeface="Aharoni" pitchFamily="2" charset="-79"/>
              </a:rPr>
              <a:t>Mandatory </a:t>
            </a:r>
            <a:r>
              <a:rPr lang="en-US" sz="3600" dirty="0">
                <a:solidFill>
                  <a:schemeClr val="accent1"/>
                </a:solidFill>
                <a:latin typeface="Aharoni" pitchFamily="2" charset="-79"/>
                <a:cs typeface="Aharoni" pitchFamily="2" charset="-79"/>
              </a:rPr>
              <a:t>Spending</a:t>
            </a:r>
          </a:p>
        </p:txBody>
      </p:sp>
    </p:spTree>
    <p:extLst>
      <p:ext uri="{BB962C8B-B14F-4D97-AF65-F5344CB8AC3E}">
        <p14:creationId xmlns:p14="http://schemas.microsoft.com/office/powerpoint/2010/main" val="4015250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3" y="1184856"/>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Authorization bills are measures that establish, continue, or modify federal agencies or programs. </a:t>
            </a:r>
          </a:p>
          <a:p>
            <a:endParaRPr lang="en-US" sz="1500" dirty="0">
              <a:latin typeface="+mj-lt"/>
            </a:endParaRPr>
          </a:p>
          <a:p>
            <a:r>
              <a:rPr lang="en-US" dirty="0">
                <a:latin typeface="+mj-lt"/>
              </a:rPr>
              <a:t>An authorization measure will establish funding levels for programs – including in any limits or ceilings.  </a:t>
            </a:r>
          </a:p>
          <a:p>
            <a:endParaRPr lang="en-US" sz="1500" dirty="0">
              <a:latin typeface="+mj-lt"/>
            </a:endParaRPr>
          </a:p>
          <a:p>
            <a:r>
              <a:rPr lang="en-US" dirty="0">
                <a:latin typeface="+mj-lt"/>
              </a:rPr>
              <a:t>For example, the Victims of Child Abuse Act is an authorization bill passed through of the Judiciary Committees.  </a:t>
            </a:r>
          </a:p>
          <a:p>
            <a:endParaRPr lang="en-US" sz="1500" dirty="0">
              <a:latin typeface="+mj-lt"/>
            </a:endParaRPr>
          </a:p>
          <a:p>
            <a:r>
              <a:rPr lang="en-US" dirty="0">
                <a:latin typeface="+mj-lt"/>
              </a:rPr>
              <a:t>Authorization bills will specify funding levels, but these programs will not actually receive funding until they are included in an appropriations bill.</a:t>
            </a:r>
          </a:p>
          <a:p>
            <a:endParaRPr lang="en-US" dirty="0" smtClean="0">
              <a:latin typeface="+mj-lt"/>
            </a:endParaRPr>
          </a:p>
          <a:p>
            <a:pPr marL="0" indent="0">
              <a:buNone/>
            </a:pPr>
            <a:r>
              <a:rPr lang="en-US"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278186"/>
            <a:ext cx="8947835" cy="646331"/>
          </a:xfrm>
          <a:prstGeom prst="rect">
            <a:avLst/>
          </a:prstGeom>
          <a:noFill/>
        </p:spPr>
        <p:txBody>
          <a:bodyPr wrap="square" rtlCol="0">
            <a:spAutoFit/>
          </a:bodyPr>
          <a:lstStyle/>
          <a:p>
            <a:r>
              <a:rPr lang="en-US" sz="3600" dirty="0">
                <a:solidFill>
                  <a:schemeClr val="accent1"/>
                </a:solidFill>
                <a:latin typeface="Aharoni" pitchFamily="2" charset="-79"/>
                <a:cs typeface="Aharoni" pitchFamily="2" charset="-79"/>
              </a:rPr>
              <a:t>Authorization </a:t>
            </a:r>
            <a:r>
              <a:rPr lang="en-US" sz="3600" dirty="0" smtClean="0">
                <a:solidFill>
                  <a:schemeClr val="accent1"/>
                </a:solidFill>
                <a:latin typeface="Aharoni" pitchFamily="2" charset="-79"/>
                <a:cs typeface="Aharoni" pitchFamily="2" charset="-79"/>
              </a:rPr>
              <a:t>vs</a:t>
            </a:r>
            <a:r>
              <a:rPr lang="en-US" sz="3600" dirty="0">
                <a:solidFill>
                  <a:schemeClr val="accent1"/>
                </a:solidFill>
                <a:latin typeface="Aharoni" pitchFamily="2" charset="-79"/>
                <a:cs typeface="Aharoni" pitchFamily="2" charset="-79"/>
              </a:rPr>
              <a:t>. Appropriations</a:t>
            </a:r>
          </a:p>
        </p:txBody>
      </p:sp>
    </p:spTree>
    <p:extLst>
      <p:ext uri="{BB962C8B-B14F-4D97-AF65-F5344CB8AC3E}">
        <p14:creationId xmlns:p14="http://schemas.microsoft.com/office/powerpoint/2010/main" val="3688356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223255" y="1298209"/>
            <a:ext cx="8428037" cy="4142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sz="1000" b="1" dirty="0" smtClean="0">
              <a:solidFill>
                <a:srgbClr val="000000"/>
              </a:solidFill>
              <a:latin typeface="Calibri Light" pitchFamily="34" charset="0"/>
            </a:endParaRPr>
          </a:p>
          <a:p>
            <a:r>
              <a:rPr lang="en-US" b="1" dirty="0" smtClean="0">
                <a:solidFill>
                  <a:srgbClr val="000000"/>
                </a:solidFill>
                <a:latin typeface="Calibri Light" pitchFamily="34" charset="0"/>
              </a:rPr>
              <a:t>Any questions?</a:t>
            </a:r>
          </a:p>
          <a:p>
            <a:endParaRPr lang="en-US" b="1" dirty="0">
              <a:solidFill>
                <a:srgbClr val="000000"/>
              </a:solidFill>
              <a:latin typeface="Calibri Light" pitchFamily="34" charset="0"/>
            </a:endParaRPr>
          </a:p>
          <a:p>
            <a:pPr marL="0" indent="0">
              <a:buNone/>
            </a:pPr>
            <a:endParaRPr lang="en-US" b="1" dirty="0">
              <a:solidFill>
                <a:srgbClr val="000000"/>
              </a:solidFill>
              <a:latin typeface="Calibri Light" pitchFamily="34" charset="0"/>
            </a:endParaRPr>
          </a:p>
          <a:p>
            <a:endParaRPr lang="en-US" b="1" dirty="0" smtClean="0">
              <a:solidFill>
                <a:srgbClr val="000000"/>
              </a:solidFill>
              <a:latin typeface="Calibri Light" pitchFamily="34"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Questions?</a:t>
            </a:r>
            <a:endParaRPr lang="en-US" sz="3600" dirty="0">
              <a:solidFill>
                <a:schemeClr val="accent1"/>
              </a:solidFill>
              <a:latin typeface="Aharoni" pitchFamily="2" charset="-79"/>
              <a:cs typeface="Aharoni" pitchFamily="2" charset="-79"/>
            </a:endParaRPr>
          </a:p>
        </p:txBody>
      </p:sp>
    </p:spTree>
    <p:extLst>
      <p:ext uri="{BB962C8B-B14F-4D97-AF65-F5344CB8AC3E}">
        <p14:creationId xmlns:p14="http://schemas.microsoft.com/office/powerpoint/2010/main" val="656080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120462" y="1455312"/>
            <a:ext cx="8418139" cy="51515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r>
              <a:rPr lang="en-US" sz="1600" dirty="0" smtClean="0"/>
              <a:t>	</a:t>
            </a:r>
          </a:p>
          <a:p>
            <a:pPr marL="0" indent="0">
              <a:buNone/>
            </a:pPr>
            <a:r>
              <a:rPr lang="en-US" dirty="0" smtClean="0">
                <a:latin typeface="Constantia" panose="02030602050306030303" pitchFamily="18" charset="0"/>
              </a:rPr>
              <a:t>Denise Edwards</a:t>
            </a:r>
          </a:p>
          <a:p>
            <a:pPr marL="0" indent="0">
              <a:buNone/>
            </a:pPr>
            <a:r>
              <a:rPr lang="en-US" dirty="0" smtClean="0">
                <a:latin typeface="Constantia" panose="02030602050306030303" pitchFamily="18" charset="0"/>
              </a:rPr>
              <a:t>NCA Director of Government Affairs</a:t>
            </a:r>
          </a:p>
          <a:p>
            <a:pPr marL="0" indent="0">
              <a:buNone/>
            </a:pPr>
            <a:r>
              <a:rPr lang="en-US" dirty="0" smtClean="0">
                <a:latin typeface="Constantia" panose="02030602050306030303" pitchFamily="18" charset="0"/>
                <a:hlinkClick r:id="rId2"/>
              </a:rPr>
              <a:t>dedwards@nca-online.org</a:t>
            </a:r>
            <a:r>
              <a:rPr lang="en-US" dirty="0" smtClean="0">
                <a:latin typeface="Constantia" panose="02030602050306030303" pitchFamily="18" charset="0"/>
              </a:rPr>
              <a:t> or 202-548-0090 ext. 103</a:t>
            </a:r>
          </a:p>
          <a:p>
            <a:pPr lvl="1"/>
            <a:endParaRPr lang="en-US" dirty="0" smtClean="0">
              <a:latin typeface="Constantia" panose="02030602050306030303" pitchFamily="18" charset="0"/>
            </a:endParaRPr>
          </a:p>
          <a:p>
            <a:pPr marL="0" indent="0">
              <a:buNone/>
            </a:pPr>
            <a:r>
              <a:rPr lang="en-US" dirty="0" smtClean="0">
                <a:latin typeface="Constantia" panose="02030602050306030303" pitchFamily="18" charset="0"/>
              </a:rPr>
              <a:t>Will Laird</a:t>
            </a:r>
          </a:p>
          <a:p>
            <a:pPr marL="0" indent="0">
              <a:buNone/>
            </a:pPr>
            <a:r>
              <a:rPr lang="en-US" dirty="0" smtClean="0">
                <a:latin typeface="Constantia" panose="02030602050306030303" pitchFamily="18" charset="0"/>
              </a:rPr>
              <a:t>NCA State Government Affairs Officer</a:t>
            </a:r>
          </a:p>
          <a:p>
            <a:pPr marL="0" indent="0">
              <a:buNone/>
            </a:pPr>
            <a:r>
              <a:rPr lang="en-US" dirty="0" smtClean="0">
                <a:latin typeface="Constantia" panose="02030602050306030303" pitchFamily="18" charset="0"/>
                <a:hlinkClick r:id="rId3"/>
              </a:rPr>
              <a:t>wlaird@nca-online.org</a:t>
            </a:r>
            <a:r>
              <a:rPr lang="en-US" dirty="0" smtClean="0">
                <a:latin typeface="Constantia" panose="02030602050306030303" pitchFamily="18" charset="0"/>
              </a:rPr>
              <a:t> or 202-548-0090 ext. 119</a:t>
            </a:r>
            <a:endParaRPr lang="en-US" dirty="0">
              <a:latin typeface="Constantia" panose="02030602050306030303" pitchFamily="18"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r>
              <a:rPr lang="en-US" sz="3600" b="1" dirty="0" smtClean="0">
                <a:solidFill>
                  <a:schemeClr val="accent1"/>
                </a:solidFill>
                <a:latin typeface="Aharoni" pitchFamily="2" charset="-79"/>
                <a:cs typeface="Aharoni" pitchFamily="2" charset="-79"/>
              </a:rPr>
              <a:t>Contact Information </a:t>
            </a:r>
            <a:endParaRPr lang="en-US" sz="3600" dirty="0">
              <a:solidFill>
                <a:schemeClr val="accent1"/>
              </a:solidFill>
              <a:latin typeface="Aharoni" pitchFamily="2" charset="-79"/>
              <a:cs typeface="Aharoni" pitchFamily="2" charset="-79"/>
            </a:endParaRPr>
          </a:p>
        </p:txBody>
      </p:sp>
    </p:spTree>
    <p:extLst>
      <p:ext uri="{BB962C8B-B14F-4D97-AF65-F5344CB8AC3E}">
        <p14:creationId xmlns:p14="http://schemas.microsoft.com/office/powerpoint/2010/main" val="2283894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5" y="1319346"/>
            <a:ext cx="8428037"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base">
              <a:lnSpc>
                <a:spcPct val="100000"/>
              </a:lnSpc>
              <a:spcBef>
                <a:spcPct val="20000"/>
              </a:spcBef>
              <a:spcAft>
                <a:spcPts val="1800"/>
              </a:spcAft>
              <a:buFontTx/>
              <a:buChar char="•"/>
            </a:pPr>
            <a:r>
              <a:rPr lang="en-US" kern="0" dirty="0" smtClean="0">
                <a:solidFill>
                  <a:srgbClr val="000000"/>
                </a:solidFill>
                <a:cs typeface="Aharoni" panose="02010803020104030203" pitchFamily="2" charset="-79"/>
              </a:rPr>
              <a:t>Learn </a:t>
            </a:r>
            <a:r>
              <a:rPr lang="en-US" kern="0" dirty="0">
                <a:solidFill>
                  <a:srgbClr val="000000"/>
                </a:solidFill>
                <a:cs typeface="Aharoni" panose="02010803020104030203" pitchFamily="2" charset="-79"/>
              </a:rPr>
              <a:t>more about the congressional budget and annual appropriations process.</a:t>
            </a:r>
          </a:p>
          <a:p>
            <a:pPr marL="342900" lvl="0" indent="-342900" fontAlgn="base">
              <a:lnSpc>
                <a:spcPct val="100000"/>
              </a:lnSpc>
              <a:spcBef>
                <a:spcPct val="20000"/>
              </a:spcBef>
              <a:spcAft>
                <a:spcPts val="1800"/>
              </a:spcAft>
              <a:buFontTx/>
              <a:buChar char="•"/>
            </a:pPr>
            <a:endParaRPr lang="en-US" sz="1500" kern="0" dirty="0">
              <a:solidFill>
                <a:srgbClr val="000000"/>
              </a:solidFill>
              <a:cs typeface="Aharoni" panose="02010803020104030203" pitchFamily="2" charset="-79"/>
            </a:endParaRPr>
          </a:p>
          <a:p>
            <a:pPr marL="342900" lvl="0" indent="-342900" fontAlgn="base">
              <a:lnSpc>
                <a:spcPct val="100000"/>
              </a:lnSpc>
              <a:spcBef>
                <a:spcPct val="20000"/>
              </a:spcBef>
              <a:spcAft>
                <a:spcPts val="1800"/>
              </a:spcAft>
              <a:buFontTx/>
              <a:buChar char="•"/>
            </a:pPr>
            <a:r>
              <a:rPr lang="en-US" kern="0" dirty="0">
                <a:solidFill>
                  <a:srgbClr val="000000"/>
                </a:solidFill>
                <a:cs typeface="Aharoni" panose="02010803020104030203" pitchFamily="2" charset="-79"/>
              </a:rPr>
              <a:t>Understand how congressional appropriations impact our CACs – specifically through the Commerce, Justice, Science budget.</a:t>
            </a:r>
          </a:p>
          <a:p>
            <a:pPr marL="342900" lvl="0" indent="-342900" fontAlgn="base">
              <a:lnSpc>
                <a:spcPct val="100000"/>
              </a:lnSpc>
              <a:spcBef>
                <a:spcPct val="20000"/>
              </a:spcBef>
              <a:spcAft>
                <a:spcPts val="1800"/>
              </a:spcAft>
              <a:buFontTx/>
              <a:buChar char="•"/>
            </a:pPr>
            <a:endParaRPr lang="en-US" sz="1500" kern="0" dirty="0">
              <a:solidFill>
                <a:srgbClr val="000000"/>
              </a:solidFill>
              <a:cs typeface="Aharoni" panose="02010803020104030203" pitchFamily="2" charset="-79"/>
            </a:endParaRPr>
          </a:p>
          <a:p>
            <a:pPr marL="342900" lvl="0" indent="-342900" fontAlgn="base">
              <a:lnSpc>
                <a:spcPct val="100000"/>
              </a:lnSpc>
              <a:spcBef>
                <a:spcPct val="20000"/>
              </a:spcBef>
              <a:spcAft>
                <a:spcPts val="1800"/>
              </a:spcAft>
              <a:buFontTx/>
              <a:buChar char="•"/>
            </a:pPr>
            <a:r>
              <a:rPr lang="en-US" kern="0" dirty="0">
                <a:solidFill>
                  <a:srgbClr val="000000"/>
                </a:solidFill>
                <a:cs typeface="Aharoni" panose="02010803020104030203" pitchFamily="2" charset="-79"/>
              </a:rPr>
              <a:t>Be more comfortable speaking with your board, colleagues and congressional offices about annual appropriations and CAC funding.</a:t>
            </a:r>
          </a:p>
          <a:p>
            <a:pPr marL="0" indent="0">
              <a:buNone/>
            </a:pPr>
            <a:endParaRPr lang="en-US" altLang="en-US" sz="1500" dirty="0" smtClean="0">
              <a:latin typeface="Calibri Light" panose="020F0302020204030204" pitchFamily="34" charset="0"/>
              <a:cs typeface="Constantia" panose="02030602050306030303" pitchFamily="18"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r>
              <a:rPr lang="en-US" sz="3600" dirty="0" smtClean="0">
                <a:solidFill>
                  <a:schemeClr val="accent1"/>
                </a:solidFill>
                <a:latin typeface="Aharoni" pitchFamily="2" charset="-79"/>
                <a:cs typeface="Aharoni" pitchFamily="2" charset="-79"/>
              </a:rPr>
              <a:t>Agenda</a:t>
            </a:r>
            <a:endParaRPr lang="en-US" sz="3600" dirty="0">
              <a:solidFill>
                <a:schemeClr val="accent1"/>
              </a:solidFill>
              <a:latin typeface="Aharoni" pitchFamily="2" charset="-79"/>
              <a:cs typeface="Aharoni" pitchFamily="2" charset="-79"/>
            </a:endParaRPr>
          </a:p>
        </p:txBody>
      </p:sp>
    </p:spTree>
    <p:extLst>
      <p:ext uri="{BB962C8B-B14F-4D97-AF65-F5344CB8AC3E}">
        <p14:creationId xmlns:p14="http://schemas.microsoft.com/office/powerpoint/2010/main" val="323197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5" y="1319346"/>
            <a:ext cx="8428037"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smtClean="0"/>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r>
              <a:rPr lang="en-US" sz="3600" b="1" dirty="0" smtClean="0">
                <a:solidFill>
                  <a:schemeClr val="accent1"/>
                </a:solidFill>
                <a:latin typeface="Aharoni" pitchFamily="2" charset="-79"/>
                <a:cs typeface="Aharoni" pitchFamily="2" charset="-79"/>
              </a:rPr>
              <a:t>The Legislative Process</a:t>
            </a:r>
            <a:endParaRPr lang="en-US" sz="3600" dirty="0">
              <a:solidFill>
                <a:schemeClr val="accent1"/>
              </a:solidFill>
              <a:latin typeface="Aharoni" pitchFamily="2" charset="-79"/>
              <a:cs typeface="Aharoni" pitchFamily="2" charset="-79"/>
            </a:endParaRPr>
          </a:p>
        </p:txBody>
      </p:sp>
      <p:pic>
        <p:nvPicPr>
          <p:cNvPr id="4" name="Content Placeholder 3" descr="Legislative process.png"/>
          <p:cNvPicPr>
            <a:picLocks noChangeAspect="1"/>
          </p:cNvPicPr>
          <p:nvPr/>
        </p:nvPicPr>
        <p:blipFill>
          <a:blip r:embed="rId2" cstate="print"/>
          <a:stretch>
            <a:fillRect/>
          </a:stretch>
        </p:blipFill>
        <p:spPr>
          <a:xfrm>
            <a:off x="981183" y="1593547"/>
            <a:ext cx="9144000" cy="5071269"/>
          </a:xfrm>
          <a:prstGeom prst="rect">
            <a:avLst/>
          </a:prstGeom>
        </p:spPr>
      </p:pic>
    </p:spTree>
    <p:extLst>
      <p:ext uri="{BB962C8B-B14F-4D97-AF65-F5344CB8AC3E}">
        <p14:creationId xmlns:p14="http://schemas.microsoft.com/office/powerpoint/2010/main" val="3137261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5" y="1506828"/>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U.S. Constitution gives Congress authority over all appropriations measures.  </a:t>
            </a:r>
          </a:p>
          <a:p>
            <a:endParaRPr lang="en-US" sz="2000" dirty="0"/>
          </a:p>
          <a:p>
            <a:r>
              <a:rPr lang="en-US" sz="3000" dirty="0"/>
              <a:t>Article 1, Section 9 states: “No money shall be drawn from the Treasury, but in Consequence of Appropriations made by Law…” </a:t>
            </a:r>
            <a:r>
              <a:rPr lang="en-US" sz="3000" b="1" i="1" dirty="0"/>
              <a:t>(This is known as the power of the purse.)</a:t>
            </a:r>
          </a:p>
          <a:p>
            <a:endParaRPr lang="en-US" sz="3000" dirty="0"/>
          </a:p>
          <a:p>
            <a:r>
              <a:rPr lang="en-US" sz="3000" dirty="0"/>
              <a:t>Under law, public funds may only be used for the purposes for which Congress appropriated the funds.</a:t>
            </a:r>
          </a:p>
          <a:p>
            <a:pPr marL="0" indent="0">
              <a:buNone/>
            </a:pPr>
            <a:r>
              <a:rPr lang="en-US" sz="3000" dirty="0" smtClean="0"/>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r>
              <a:rPr lang="en-US" sz="3600" b="1" dirty="0" smtClean="0">
                <a:solidFill>
                  <a:schemeClr val="accent1"/>
                </a:solidFill>
                <a:latin typeface="Aharoni" pitchFamily="2" charset="-79"/>
                <a:cs typeface="Aharoni" pitchFamily="2" charset="-79"/>
              </a:rPr>
              <a:t>Introduction</a:t>
            </a:r>
            <a:endParaRPr lang="en-US" sz="3600" dirty="0">
              <a:solidFill>
                <a:schemeClr val="accent1"/>
              </a:solidFill>
              <a:latin typeface="Aharoni" pitchFamily="2" charset="-79"/>
              <a:cs typeface="Aharoni" pitchFamily="2" charset="-79"/>
            </a:endParaRPr>
          </a:p>
        </p:txBody>
      </p:sp>
    </p:spTree>
    <p:extLst>
      <p:ext uri="{BB962C8B-B14F-4D97-AF65-F5344CB8AC3E}">
        <p14:creationId xmlns:p14="http://schemas.microsoft.com/office/powerpoint/2010/main" val="482144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5" y="1506828"/>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atin typeface="+mj-lt"/>
              </a:rPr>
              <a:t>Every year, Congress considers 12 appropriations bills, which provide funding for all federal agencies and programs.</a:t>
            </a:r>
          </a:p>
          <a:p>
            <a:endParaRPr lang="en-US" sz="2000" dirty="0">
              <a:latin typeface="+mj-lt"/>
            </a:endParaRPr>
          </a:p>
          <a:p>
            <a:r>
              <a:rPr lang="en-US" sz="3000" dirty="0" smtClean="0">
                <a:latin typeface="+mj-lt"/>
              </a:rPr>
              <a:t>The </a:t>
            </a:r>
            <a:r>
              <a:rPr lang="en-US" sz="3000" dirty="0">
                <a:latin typeface="+mj-lt"/>
              </a:rPr>
              <a:t>House and Senate Appropriations Committees each have 12 subcommittees and each subcommittee has jurisdiction over one regular annual appropriations bill.</a:t>
            </a:r>
          </a:p>
          <a:p>
            <a:endParaRPr lang="en-US" sz="2000" dirty="0">
              <a:latin typeface="+mj-lt"/>
            </a:endParaRPr>
          </a:p>
          <a:p>
            <a:r>
              <a:rPr lang="en-US" sz="3000" dirty="0">
                <a:latin typeface="+mj-lt"/>
              </a:rPr>
              <a:t>Appropriations funding generally expires at the end of the federal fiscal year – September 30.</a:t>
            </a:r>
          </a:p>
          <a:p>
            <a:pPr marL="0" indent="0">
              <a:buNone/>
            </a:pPr>
            <a:r>
              <a:rPr lang="en-US" sz="3000"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r>
              <a:rPr lang="en-US" sz="3600" b="1" dirty="0" smtClean="0">
                <a:solidFill>
                  <a:schemeClr val="accent1"/>
                </a:solidFill>
                <a:latin typeface="Aharoni" pitchFamily="2" charset="-79"/>
                <a:cs typeface="Aharoni" pitchFamily="2" charset="-79"/>
              </a:rPr>
              <a:t>Introduction</a:t>
            </a:r>
            <a:endParaRPr lang="en-US" sz="3600" dirty="0">
              <a:solidFill>
                <a:schemeClr val="accent1"/>
              </a:solidFill>
              <a:latin typeface="Aharoni" pitchFamily="2" charset="-79"/>
              <a:cs typeface="Aharoni" pitchFamily="2" charset="-79"/>
            </a:endParaRPr>
          </a:p>
        </p:txBody>
      </p:sp>
    </p:spTree>
    <p:extLst>
      <p:ext uri="{BB962C8B-B14F-4D97-AF65-F5344CB8AC3E}">
        <p14:creationId xmlns:p14="http://schemas.microsoft.com/office/powerpoint/2010/main" val="48424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5" y="1506828"/>
            <a:ext cx="8428037" cy="4384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atin typeface="+mj-lt"/>
              </a:rPr>
              <a:t>Every year, Congress considers 12 appropriations bills, which provide funding for all federal agencies and programs.</a:t>
            </a:r>
          </a:p>
          <a:p>
            <a:endParaRPr lang="en-US" sz="2000" dirty="0">
              <a:latin typeface="+mj-lt"/>
            </a:endParaRPr>
          </a:p>
          <a:p>
            <a:r>
              <a:rPr lang="en-US" sz="3000" dirty="0" smtClean="0">
                <a:latin typeface="+mj-lt"/>
              </a:rPr>
              <a:t>The </a:t>
            </a:r>
            <a:r>
              <a:rPr lang="en-US" sz="3000" dirty="0">
                <a:latin typeface="+mj-lt"/>
              </a:rPr>
              <a:t>House and Senate Appropriations Committees each have 12 subcommittees and each subcommittee has jurisdiction over one regular annual appropriations bill.</a:t>
            </a:r>
          </a:p>
          <a:p>
            <a:endParaRPr lang="en-US" sz="2000" dirty="0">
              <a:latin typeface="+mj-lt"/>
            </a:endParaRPr>
          </a:p>
          <a:p>
            <a:r>
              <a:rPr lang="en-US" sz="3000" dirty="0">
                <a:latin typeface="+mj-lt"/>
              </a:rPr>
              <a:t>Appropriations funding generally expires at the end of the federal fiscal year – September 30.</a:t>
            </a:r>
          </a:p>
          <a:p>
            <a:pPr marL="0" indent="0">
              <a:buNone/>
            </a:pPr>
            <a:r>
              <a:rPr lang="en-US" sz="3000"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r>
              <a:rPr lang="en-US" sz="3600" b="1" dirty="0" smtClean="0">
                <a:solidFill>
                  <a:schemeClr val="accent1"/>
                </a:solidFill>
                <a:latin typeface="Aharoni" pitchFamily="2" charset="-79"/>
                <a:cs typeface="Aharoni" pitchFamily="2" charset="-79"/>
              </a:rPr>
              <a:t>Introduction - Continued</a:t>
            </a:r>
            <a:endParaRPr lang="en-US" sz="3600" dirty="0">
              <a:solidFill>
                <a:schemeClr val="accent1"/>
              </a:solidFill>
              <a:latin typeface="Aharoni" pitchFamily="2" charset="-79"/>
              <a:cs typeface="Aharoni" pitchFamily="2" charset="-79"/>
            </a:endParaRPr>
          </a:p>
        </p:txBody>
      </p:sp>
    </p:spTree>
    <p:extLst>
      <p:ext uri="{BB962C8B-B14F-4D97-AF65-F5344CB8AC3E}">
        <p14:creationId xmlns:p14="http://schemas.microsoft.com/office/powerpoint/2010/main" val="2978417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200716" y="1159098"/>
            <a:ext cx="8428037" cy="5267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fontAlgn="base">
              <a:lnSpc>
                <a:spcPct val="100000"/>
              </a:lnSpc>
              <a:spcBef>
                <a:spcPct val="20000"/>
              </a:spcBef>
              <a:spcAft>
                <a:spcPct val="0"/>
              </a:spcAft>
              <a:buFont typeface="+mj-lt"/>
              <a:buAutoNum type="arabicPeriod"/>
            </a:pPr>
            <a:r>
              <a:rPr lang="en-US" sz="2200" kern="0" dirty="0">
                <a:solidFill>
                  <a:srgbClr val="000000"/>
                </a:solidFill>
                <a:latin typeface="+mj-lt"/>
              </a:rPr>
              <a:t>Agriculture, Rural Development, Food and Drug Administration </a:t>
            </a:r>
          </a:p>
          <a:p>
            <a:pPr marL="514350" lvl="0" indent="-514350" fontAlgn="base">
              <a:lnSpc>
                <a:spcPct val="100000"/>
              </a:lnSpc>
              <a:spcBef>
                <a:spcPct val="20000"/>
              </a:spcBef>
              <a:spcAft>
                <a:spcPct val="0"/>
              </a:spcAft>
              <a:buFont typeface="+mj-lt"/>
              <a:buAutoNum type="arabicPeriod"/>
            </a:pPr>
            <a:r>
              <a:rPr lang="en-US" sz="2300" b="1" kern="0" dirty="0">
                <a:solidFill>
                  <a:srgbClr val="000000"/>
                </a:solidFill>
                <a:latin typeface="+mj-lt"/>
              </a:rPr>
              <a:t>Commerce, Justice, Science </a:t>
            </a:r>
            <a:r>
              <a:rPr lang="en-US" sz="2300" b="1" i="1" kern="0" dirty="0">
                <a:solidFill>
                  <a:srgbClr val="000000"/>
                </a:solidFill>
                <a:latin typeface="+mj-lt"/>
              </a:rPr>
              <a:t>(NCA/CACs are funded here)</a:t>
            </a:r>
          </a:p>
          <a:p>
            <a:pPr marL="514350" lvl="0" indent="-514350" fontAlgn="base">
              <a:lnSpc>
                <a:spcPct val="100000"/>
              </a:lnSpc>
              <a:spcBef>
                <a:spcPct val="20000"/>
              </a:spcBef>
              <a:spcAft>
                <a:spcPct val="0"/>
              </a:spcAft>
              <a:buFont typeface="+mj-lt"/>
              <a:buAutoNum type="arabicPeriod"/>
            </a:pPr>
            <a:r>
              <a:rPr lang="en-US" sz="2200" kern="0" dirty="0">
                <a:solidFill>
                  <a:srgbClr val="000000"/>
                </a:solidFill>
                <a:latin typeface="+mj-lt"/>
              </a:rPr>
              <a:t>Defense</a:t>
            </a:r>
          </a:p>
          <a:p>
            <a:pPr marL="514350" lvl="0" indent="-514350" fontAlgn="base">
              <a:lnSpc>
                <a:spcPct val="100000"/>
              </a:lnSpc>
              <a:spcBef>
                <a:spcPct val="20000"/>
              </a:spcBef>
              <a:spcAft>
                <a:spcPct val="0"/>
              </a:spcAft>
              <a:buFont typeface="+mj-lt"/>
              <a:buAutoNum type="arabicPeriod"/>
            </a:pPr>
            <a:r>
              <a:rPr lang="en-US" sz="2200" kern="0" dirty="0">
                <a:solidFill>
                  <a:srgbClr val="000000"/>
                </a:solidFill>
                <a:latin typeface="+mj-lt"/>
              </a:rPr>
              <a:t>Energy and Water Development</a:t>
            </a:r>
          </a:p>
          <a:p>
            <a:pPr marL="514350" lvl="0" indent="-514350" fontAlgn="base">
              <a:lnSpc>
                <a:spcPct val="100000"/>
              </a:lnSpc>
              <a:spcBef>
                <a:spcPct val="20000"/>
              </a:spcBef>
              <a:spcAft>
                <a:spcPct val="0"/>
              </a:spcAft>
              <a:buFont typeface="+mj-lt"/>
              <a:buAutoNum type="arabicPeriod"/>
            </a:pPr>
            <a:r>
              <a:rPr lang="en-US" sz="2200" kern="0" dirty="0">
                <a:solidFill>
                  <a:srgbClr val="000000"/>
                </a:solidFill>
                <a:latin typeface="+mj-lt"/>
              </a:rPr>
              <a:t>Financial Services and General Government</a:t>
            </a:r>
          </a:p>
          <a:p>
            <a:pPr marL="514350" lvl="0" indent="-514350" fontAlgn="base">
              <a:lnSpc>
                <a:spcPct val="100000"/>
              </a:lnSpc>
              <a:spcBef>
                <a:spcPct val="20000"/>
              </a:spcBef>
              <a:spcAft>
                <a:spcPct val="0"/>
              </a:spcAft>
              <a:buFont typeface="+mj-lt"/>
              <a:buAutoNum type="arabicPeriod"/>
            </a:pPr>
            <a:r>
              <a:rPr lang="en-US" sz="2200" kern="0" dirty="0">
                <a:solidFill>
                  <a:srgbClr val="000000"/>
                </a:solidFill>
                <a:latin typeface="+mj-lt"/>
              </a:rPr>
              <a:t>Homeland Security</a:t>
            </a:r>
          </a:p>
          <a:p>
            <a:pPr marL="514350" lvl="0" indent="-514350" fontAlgn="base">
              <a:lnSpc>
                <a:spcPct val="100000"/>
              </a:lnSpc>
              <a:spcBef>
                <a:spcPct val="20000"/>
              </a:spcBef>
              <a:spcAft>
                <a:spcPct val="0"/>
              </a:spcAft>
              <a:buFont typeface="+mj-lt"/>
              <a:buAutoNum type="arabicPeriod"/>
            </a:pPr>
            <a:r>
              <a:rPr lang="en-US" sz="2200" kern="0" dirty="0">
                <a:solidFill>
                  <a:srgbClr val="000000"/>
                </a:solidFill>
                <a:latin typeface="+mj-lt"/>
              </a:rPr>
              <a:t>Interior</a:t>
            </a:r>
          </a:p>
          <a:p>
            <a:pPr marL="514350" lvl="0" indent="-514350" fontAlgn="base">
              <a:lnSpc>
                <a:spcPct val="100000"/>
              </a:lnSpc>
              <a:spcBef>
                <a:spcPct val="20000"/>
              </a:spcBef>
              <a:spcAft>
                <a:spcPct val="0"/>
              </a:spcAft>
              <a:buFont typeface="+mj-lt"/>
              <a:buAutoNum type="arabicPeriod"/>
            </a:pPr>
            <a:r>
              <a:rPr lang="en-US" sz="2300" b="1" kern="0" dirty="0">
                <a:solidFill>
                  <a:srgbClr val="000000"/>
                </a:solidFill>
                <a:latin typeface="+mj-lt"/>
              </a:rPr>
              <a:t>Labor, Health and Human Services, Education </a:t>
            </a:r>
            <a:r>
              <a:rPr lang="en-US" sz="2300" i="1" kern="0" dirty="0">
                <a:solidFill>
                  <a:srgbClr val="000000"/>
                </a:solidFill>
                <a:latin typeface="+mj-lt"/>
              </a:rPr>
              <a:t>(Additional child welfare funding available here) </a:t>
            </a:r>
          </a:p>
          <a:p>
            <a:pPr marL="514350" lvl="0" indent="-514350" fontAlgn="base">
              <a:lnSpc>
                <a:spcPct val="100000"/>
              </a:lnSpc>
              <a:spcBef>
                <a:spcPct val="20000"/>
              </a:spcBef>
              <a:spcAft>
                <a:spcPct val="0"/>
              </a:spcAft>
              <a:buFont typeface="+mj-lt"/>
              <a:buAutoNum type="arabicPeriod"/>
            </a:pPr>
            <a:r>
              <a:rPr lang="en-US" sz="2200" kern="0" dirty="0">
                <a:solidFill>
                  <a:srgbClr val="000000"/>
                </a:solidFill>
                <a:latin typeface="+mj-lt"/>
              </a:rPr>
              <a:t>Legislative Branch</a:t>
            </a:r>
          </a:p>
          <a:p>
            <a:pPr marL="514350" lvl="0" indent="-514350" fontAlgn="base">
              <a:lnSpc>
                <a:spcPct val="100000"/>
              </a:lnSpc>
              <a:spcBef>
                <a:spcPct val="20000"/>
              </a:spcBef>
              <a:spcAft>
                <a:spcPct val="0"/>
              </a:spcAft>
              <a:buFont typeface="+mj-lt"/>
              <a:buAutoNum type="arabicPeriod"/>
            </a:pPr>
            <a:r>
              <a:rPr lang="en-US" sz="2200" kern="0" dirty="0">
                <a:solidFill>
                  <a:srgbClr val="000000"/>
                </a:solidFill>
                <a:latin typeface="+mj-lt"/>
              </a:rPr>
              <a:t>Military Construction, Veterans Affairs</a:t>
            </a:r>
          </a:p>
          <a:p>
            <a:pPr marL="514350" lvl="0" indent="-514350" fontAlgn="base">
              <a:lnSpc>
                <a:spcPct val="100000"/>
              </a:lnSpc>
              <a:spcBef>
                <a:spcPct val="20000"/>
              </a:spcBef>
              <a:spcAft>
                <a:spcPct val="0"/>
              </a:spcAft>
              <a:buFont typeface="+mj-lt"/>
              <a:buAutoNum type="arabicPeriod"/>
            </a:pPr>
            <a:r>
              <a:rPr lang="en-US" sz="2200" kern="0" dirty="0">
                <a:solidFill>
                  <a:srgbClr val="000000"/>
                </a:solidFill>
                <a:latin typeface="+mj-lt"/>
              </a:rPr>
              <a:t>State, Foreign Operation</a:t>
            </a:r>
          </a:p>
          <a:p>
            <a:pPr marL="514350" lvl="0" indent="-514350" fontAlgn="base">
              <a:lnSpc>
                <a:spcPct val="100000"/>
              </a:lnSpc>
              <a:spcBef>
                <a:spcPct val="20000"/>
              </a:spcBef>
              <a:spcAft>
                <a:spcPct val="0"/>
              </a:spcAft>
              <a:buFont typeface="+mj-lt"/>
              <a:buAutoNum type="arabicPeriod"/>
            </a:pPr>
            <a:r>
              <a:rPr lang="en-US" sz="2200" kern="0" dirty="0">
                <a:solidFill>
                  <a:srgbClr val="000000"/>
                </a:solidFill>
                <a:latin typeface="+mj-lt"/>
              </a:rPr>
              <a:t>Transportation, and Housing and Urban Development</a:t>
            </a:r>
          </a:p>
          <a:p>
            <a:endParaRPr lang="en-US" sz="3000" dirty="0" smtClean="0">
              <a:latin typeface="+mj-lt"/>
            </a:endParaRPr>
          </a:p>
          <a:p>
            <a:endParaRPr lang="en-US" sz="2000" dirty="0" smtClean="0">
              <a:latin typeface="+mj-lt"/>
            </a:endParaRPr>
          </a:p>
          <a:p>
            <a:pPr marL="0" indent="0">
              <a:buNone/>
            </a:pPr>
            <a:endParaRPr lang="en-US" sz="3000" dirty="0" smtClean="0">
              <a:latin typeface="+mj-lt"/>
            </a:endParaRPr>
          </a:p>
          <a:p>
            <a:pPr marL="0" indent="0">
              <a:buNone/>
            </a:pPr>
            <a:r>
              <a:rPr lang="en-US" sz="3000"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pPr marL="0" indent="0">
              <a:buNone/>
            </a:pPr>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200716" y="342580"/>
            <a:ext cx="8947835" cy="646331"/>
          </a:xfrm>
          <a:prstGeom prst="rect">
            <a:avLst/>
          </a:prstGeom>
          <a:noFill/>
        </p:spPr>
        <p:txBody>
          <a:bodyPr wrap="square" rtlCol="0">
            <a:spAutoFit/>
          </a:bodyPr>
          <a:lstStyle/>
          <a:p>
            <a:r>
              <a:rPr lang="en-US" sz="3600" b="1" dirty="0" smtClean="0">
                <a:solidFill>
                  <a:schemeClr val="accent1"/>
                </a:solidFill>
                <a:latin typeface="Aharoni" pitchFamily="2" charset="-79"/>
                <a:cs typeface="Aharoni" pitchFamily="2" charset="-79"/>
              </a:rPr>
              <a:t>Appropriations Subcommittees</a:t>
            </a:r>
            <a:endParaRPr lang="en-US" sz="3600" dirty="0">
              <a:solidFill>
                <a:schemeClr val="accent1"/>
              </a:solidFill>
              <a:latin typeface="Aharoni" pitchFamily="2" charset="-79"/>
              <a:cs typeface="Aharoni" pitchFamily="2" charset="-79"/>
            </a:endParaRPr>
          </a:p>
        </p:txBody>
      </p:sp>
    </p:spTree>
    <p:extLst>
      <p:ext uri="{BB962C8B-B14F-4D97-AF65-F5344CB8AC3E}">
        <p14:creationId xmlns:p14="http://schemas.microsoft.com/office/powerpoint/2010/main" val="401791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5" y="1194973"/>
            <a:ext cx="8428037" cy="46963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base">
              <a:lnSpc>
                <a:spcPct val="100000"/>
              </a:lnSpc>
              <a:spcBef>
                <a:spcPct val="20000"/>
              </a:spcBef>
              <a:spcAft>
                <a:spcPct val="0"/>
              </a:spcAft>
              <a:buFontTx/>
              <a:buChar char="•"/>
            </a:pPr>
            <a:r>
              <a:rPr lang="en-US" kern="0" dirty="0">
                <a:solidFill>
                  <a:srgbClr val="000000"/>
                </a:solidFill>
                <a:latin typeface="+mj-lt"/>
              </a:rPr>
              <a:t>The President starts the budget cycle by submitting his proposals in February. </a:t>
            </a:r>
            <a:r>
              <a:rPr lang="en-US" kern="0" dirty="0" smtClean="0">
                <a:solidFill>
                  <a:srgbClr val="000000"/>
                </a:solidFill>
                <a:latin typeface="+mj-lt"/>
              </a:rPr>
              <a:t> </a:t>
            </a:r>
            <a:r>
              <a:rPr lang="en-US" i="1" kern="0" dirty="0" smtClean="0">
                <a:solidFill>
                  <a:srgbClr val="000000"/>
                </a:solidFill>
                <a:latin typeface="+mj-lt"/>
              </a:rPr>
              <a:t>(President’s budget comes out Feb. 9</a:t>
            </a:r>
            <a:r>
              <a:rPr lang="en-US" i="1" kern="0" baseline="30000" dirty="0" smtClean="0">
                <a:solidFill>
                  <a:srgbClr val="000000"/>
                </a:solidFill>
                <a:latin typeface="+mj-lt"/>
              </a:rPr>
              <a:t>th</a:t>
            </a:r>
            <a:r>
              <a:rPr lang="en-US" i="1" kern="0" dirty="0" smtClean="0">
                <a:solidFill>
                  <a:srgbClr val="000000"/>
                </a:solidFill>
                <a:latin typeface="+mj-lt"/>
              </a:rPr>
              <a:t>.)</a:t>
            </a:r>
            <a:endParaRPr lang="en-US" i="1" kern="0" dirty="0">
              <a:solidFill>
                <a:srgbClr val="000000"/>
              </a:solidFill>
              <a:latin typeface="+mj-lt"/>
            </a:endParaRPr>
          </a:p>
          <a:p>
            <a:pPr marL="342900" lvl="0" indent="-342900" fontAlgn="base">
              <a:lnSpc>
                <a:spcPct val="100000"/>
              </a:lnSpc>
              <a:spcBef>
                <a:spcPct val="20000"/>
              </a:spcBef>
              <a:spcAft>
                <a:spcPct val="0"/>
              </a:spcAft>
              <a:buFontTx/>
              <a:buChar char="•"/>
            </a:pPr>
            <a:endParaRPr lang="en-US" kern="0" dirty="0">
              <a:solidFill>
                <a:srgbClr val="000000"/>
              </a:solidFill>
              <a:latin typeface="+mj-lt"/>
            </a:endParaRPr>
          </a:p>
          <a:p>
            <a:pPr marL="342900" lvl="0" indent="-342900" fontAlgn="base">
              <a:lnSpc>
                <a:spcPct val="100000"/>
              </a:lnSpc>
              <a:spcBef>
                <a:spcPct val="20000"/>
              </a:spcBef>
              <a:spcAft>
                <a:spcPct val="0"/>
              </a:spcAft>
              <a:buFontTx/>
              <a:buChar char="•"/>
            </a:pPr>
            <a:r>
              <a:rPr lang="en-US" kern="0" dirty="0">
                <a:solidFill>
                  <a:srgbClr val="000000"/>
                </a:solidFill>
                <a:latin typeface="+mj-lt"/>
              </a:rPr>
              <a:t>The President’s submission </a:t>
            </a:r>
            <a:r>
              <a:rPr lang="en-US" kern="0" dirty="0" smtClean="0">
                <a:solidFill>
                  <a:srgbClr val="000000"/>
                </a:solidFill>
                <a:latin typeface="+mj-lt"/>
              </a:rPr>
              <a:t>recommends </a:t>
            </a:r>
            <a:r>
              <a:rPr lang="en-US" i="1" kern="0" dirty="0" smtClean="0">
                <a:solidFill>
                  <a:srgbClr val="000000"/>
                </a:solidFill>
                <a:latin typeface="+mj-lt"/>
              </a:rPr>
              <a:t>(suggests) </a:t>
            </a:r>
            <a:r>
              <a:rPr lang="en-US" kern="0" dirty="0" smtClean="0">
                <a:solidFill>
                  <a:srgbClr val="000000"/>
                </a:solidFill>
                <a:latin typeface="+mj-lt"/>
              </a:rPr>
              <a:t>program </a:t>
            </a:r>
            <a:r>
              <a:rPr lang="en-US" kern="0" dirty="0">
                <a:solidFill>
                  <a:srgbClr val="000000"/>
                </a:solidFill>
                <a:latin typeface="+mj-lt"/>
              </a:rPr>
              <a:t>spending levels in the form of </a:t>
            </a:r>
            <a:r>
              <a:rPr lang="en-US" i="1" kern="0" dirty="0">
                <a:solidFill>
                  <a:srgbClr val="000000"/>
                </a:solidFill>
                <a:latin typeface="+mj-lt"/>
              </a:rPr>
              <a:t>budget authority (BA). </a:t>
            </a:r>
            <a:r>
              <a:rPr lang="en-US" kern="0" dirty="0">
                <a:solidFill>
                  <a:srgbClr val="000000"/>
                </a:solidFill>
                <a:latin typeface="+mj-lt"/>
              </a:rPr>
              <a:t>Budget authority does not represent cash to agencies.</a:t>
            </a:r>
            <a:r>
              <a:rPr lang="en-US" i="1" kern="0" dirty="0">
                <a:solidFill>
                  <a:srgbClr val="000000"/>
                </a:solidFill>
                <a:latin typeface="+mj-lt"/>
              </a:rPr>
              <a:t> </a:t>
            </a:r>
          </a:p>
          <a:p>
            <a:pPr marL="342900" lvl="0" indent="-342900" fontAlgn="base">
              <a:lnSpc>
                <a:spcPct val="100000"/>
              </a:lnSpc>
              <a:spcBef>
                <a:spcPct val="20000"/>
              </a:spcBef>
              <a:spcAft>
                <a:spcPct val="0"/>
              </a:spcAft>
              <a:buFontTx/>
              <a:buChar char="•"/>
            </a:pPr>
            <a:endParaRPr lang="en-US" kern="0" dirty="0" smtClean="0">
              <a:solidFill>
                <a:srgbClr val="000000"/>
              </a:solidFill>
              <a:latin typeface="+mj-lt"/>
            </a:endParaRPr>
          </a:p>
          <a:p>
            <a:pPr marL="342900" lvl="0" indent="-342900" fontAlgn="base">
              <a:lnSpc>
                <a:spcPct val="100000"/>
              </a:lnSpc>
              <a:spcBef>
                <a:spcPct val="20000"/>
              </a:spcBef>
              <a:spcAft>
                <a:spcPct val="0"/>
              </a:spcAft>
              <a:buFontTx/>
              <a:buChar char="•"/>
            </a:pPr>
            <a:r>
              <a:rPr lang="en-US" kern="0" dirty="0" smtClean="0">
                <a:solidFill>
                  <a:srgbClr val="000000"/>
                </a:solidFill>
                <a:latin typeface="+mj-lt"/>
              </a:rPr>
              <a:t>Appropriations </a:t>
            </a:r>
            <a:r>
              <a:rPr lang="en-US" kern="0" dirty="0">
                <a:solidFill>
                  <a:srgbClr val="000000"/>
                </a:solidFill>
                <a:latin typeface="+mj-lt"/>
              </a:rPr>
              <a:t>bills are the </a:t>
            </a:r>
            <a:r>
              <a:rPr lang="en-US" b="1" i="1" kern="0" dirty="0" smtClean="0">
                <a:solidFill>
                  <a:srgbClr val="000000"/>
                </a:solidFill>
                <a:latin typeface="+mj-lt"/>
              </a:rPr>
              <a:t>only</a:t>
            </a:r>
            <a:r>
              <a:rPr lang="en-US" kern="0" dirty="0" smtClean="0">
                <a:solidFill>
                  <a:srgbClr val="000000"/>
                </a:solidFill>
                <a:latin typeface="+mj-lt"/>
              </a:rPr>
              <a:t> legal </a:t>
            </a:r>
            <a:r>
              <a:rPr lang="en-US" kern="0" dirty="0">
                <a:solidFill>
                  <a:srgbClr val="000000"/>
                </a:solidFill>
                <a:latin typeface="+mj-lt"/>
              </a:rPr>
              <a:t>authority for the federal government to make payments from the Treasury.</a:t>
            </a:r>
          </a:p>
          <a:p>
            <a:endParaRPr lang="en-US" sz="3000" dirty="0" smtClean="0">
              <a:latin typeface="+mj-lt"/>
            </a:endParaRPr>
          </a:p>
          <a:p>
            <a:pPr marL="0" indent="0">
              <a:buNone/>
            </a:pPr>
            <a:r>
              <a:rPr lang="en-US" sz="3000"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110564" y="548642"/>
            <a:ext cx="8947835" cy="646331"/>
          </a:xfrm>
          <a:prstGeom prst="rect">
            <a:avLst/>
          </a:prstGeom>
          <a:noFill/>
        </p:spPr>
        <p:txBody>
          <a:bodyPr wrap="square" rtlCol="0">
            <a:spAutoFit/>
          </a:bodyPr>
          <a:lstStyle/>
          <a:p>
            <a:r>
              <a:rPr lang="en-US" sz="3500" b="1" dirty="0" smtClean="0">
                <a:solidFill>
                  <a:schemeClr val="accent1"/>
                </a:solidFill>
                <a:latin typeface="Aharoni" pitchFamily="2" charset="-79"/>
                <a:cs typeface="Aharoni" pitchFamily="2" charset="-79"/>
              </a:rPr>
              <a:t>The Annual Appropriations/Budget Cycle</a:t>
            </a:r>
            <a:endParaRPr lang="en-US" sz="3500" dirty="0">
              <a:solidFill>
                <a:schemeClr val="accent1"/>
              </a:solidFill>
              <a:latin typeface="Aharoni" pitchFamily="2" charset="-79"/>
              <a:cs typeface="Aharoni" pitchFamily="2" charset="-79"/>
            </a:endParaRPr>
          </a:p>
        </p:txBody>
      </p:sp>
    </p:spTree>
    <p:extLst>
      <p:ext uri="{BB962C8B-B14F-4D97-AF65-F5344CB8AC3E}">
        <p14:creationId xmlns:p14="http://schemas.microsoft.com/office/powerpoint/2010/main" val="3077088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339165" y="1262130"/>
            <a:ext cx="8428037" cy="46292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base">
              <a:lnSpc>
                <a:spcPct val="100000"/>
              </a:lnSpc>
              <a:spcBef>
                <a:spcPct val="20000"/>
              </a:spcBef>
              <a:spcAft>
                <a:spcPct val="0"/>
              </a:spcAft>
              <a:buFontTx/>
              <a:buChar char="•"/>
            </a:pPr>
            <a:r>
              <a:rPr lang="en-US" kern="0" dirty="0" smtClean="0">
                <a:solidFill>
                  <a:srgbClr val="000000"/>
                </a:solidFill>
                <a:latin typeface="+mj-lt"/>
              </a:rPr>
              <a:t>Congress takes the President’s budget proposal and develops its own budget in the form of a </a:t>
            </a:r>
            <a:r>
              <a:rPr lang="en-US" kern="0" dirty="0">
                <a:solidFill>
                  <a:srgbClr val="000000"/>
                </a:solidFill>
                <a:latin typeface="+mj-lt"/>
              </a:rPr>
              <a:t>budget resolution that spells out funding for </a:t>
            </a:r>
            <a:r>
              <a:rPr lang="en-US" kern="0" dirty="0" smtClean="0">
                <a:solidFill>
                  <a:srgbClr val="000000"/>
                </a:solidFill>
                <a:latin typeface="+mj-lt"/>
              </a:rPr>
              <a:t>5 (or 10) </a:t>
            </a:r>
            <a:r>
              <a:rPr lang="en-US" kern="0" dirty="0">
                <a:solidFill>
                  <a:srgbClr val="000000"/>
                </a:solidFill>
                <a:latin typeface="+mj-lt"/>
              </a:rPr>
              <a:t>years.</a:t>
            </a:r>
          </a:p>
          <a:p>
            <a:pPr marL="342900" lvl="0" indent="-342900" fontAlgn="base">
              <a:lnSpc>
                <a:spcPct val="100000"/>
              </a:lnSpc>
              <a:spcBef>
                <a:spcPct val="20000"/>
              </a:spcBef>
              <a:spcAft>
                <a:spcPct val="0"/>
              </a:spcAft>
              <a:buFontTx/>
              <a:buChar char="•"/>
            </a:pPr>
            <a:endParaRPr lang="en-US" kern="0" dirty="0">
              <a:solidFill>
                <a:srgbClr val="000000"/>
              </a:solidFill>
              <a:latin typeface="+mj-lt"/>
            </a:endParaRPr>
          </a:p>
          <a:p>
            <a:pPr marL="342900" lvl="0" indent="-342900" fontAlgn="base">
              <a:lnSpc>
                <a:spcPct val="100000"/>
              </a:lnSpc>
              <a:spcBef>
                <a:spcPct val="20000"/>
              </a:spcBef>
              <a:spcAft>
                <a:spcPct val="0"/>
              </a:spcAft>
              <a:buFontTx/>
              <a:buChar char="•"/>
            </a:pPr>
            <a:r>
              <a:rPr lang="en-US" kern="0" dirty="0">
                <a:solidFill>
                  <a:srgbClr val="000000"/>
                </a:solidFill>
                <a:latin typeface="+mj-lt"/>
              </a:rPr>
              <a:t>However, when the Appropriations Committees receive their spending allocations from the budget resolution – </a:t>
            </a:r>
            <a:r>
              <a:rPr lang="en-US" b="1" i="1" kern="0" dirty="0">
                <a:solidFill>
                  <a:srgbClr val="000000"/>
                </a:solidFill>
                <a:latin typeface="+mj-lt"/>
              </a:rPr>
              <a:t>they are for the upcoming fiscal year only.  </a:t>
            </a:r>
          </a:p>
          <a:p>
            <a:pPr marL="342900" lvl="0" indent="-342900" fontAlgn="base">
              <a:lnSpc>
                <a:spcPct val="100000"/>
              </a:lnSpc>
              <a:spcBef>
                <a:spcPct val="20000"/>
              </a:spcBef>
              <a:spcAft>
                <a:spcPct val="0"/>
              </a:spcAft>
              <a:buFontTx/>
              <a:buChar char="•"/>
            </a:pPr>
            <a:endParaRPr lang="en-US" kern="0" dirty="0">
              <a:solidFill>
                <a:srgbClr val="000000"/>
              </a:solidFill>
              <a:latin typeface="+mj-lt"/>
            </a:endParaRPr>
          </a:p>
          <a:p>
            <a:pPr marL="342900" lvl="0" indent="-342900" fontAlgn="base">
              <a:lnSpc>
                <a:spcPct val="100000"/>
              </a:lnSpc>
              <a:spcBef>
                <a:spcPct val="20000"/>
              </a:spcBef>
              <a:spcAft>
                <a:spcPct val="0"/>
              </a:spcAft>
              <a:buFontTx/>
              <a:buChar char="•"/>
            </a:pPr>
            <a:r>
              <a:rPr lang="en-US" kern="0" dirty="0">
                <a:solidFill>
                  <a:srgbClr val="000000"/>
                </a:solidFill>
                <a:latin typeface="+mj-lt"/>
              </a:rPr>
              <a:t>The timing of the various stages of the appropriations process tends to vary from year to year.</a:t>
            </a:r>
          </a:p>
          <a:p>
            <a:pPr marL="0" indent="0">
              <a:buNone/>
            </a:pPr>
            <a:r>
              <a:rPr lang="en-US" sz="3000" dirty="0" smtClean="0">
                <a:latin typeface="+mj-lt"/>
              </a:rPr>
              <a:t> </a:t>
            </a:r>
          </a:p>
          <a:p>
            <a:pPr>
              <a:buNone/>
            </a:pPr>
            <a:endParaRPr lang="en-US" sz="2400" dirty="0" smtClean="0"/>
          </a:p>
          <a:p>
            <a:pPr>
              <a:buNone/>
            </a:pPr>
            <a:endParaRPr lang="en-US" sz="2400" dirty="0"/>
          </a:p>
          <a:p>
            <a:endParaRPr lang="en-US" sz="2400" dirty="0" smtClean="0"/>
          </a:p>
          <a:p>
            <a:endParaRPr lang="en-US" sz="2400" dirty="0" smtClean="0"/>
          </a:p>
          <a:p>
            <a:pPr marL="914400" lvl="2" indent="0">
              <a:buNone/>
            </a:pPr>
            <a:r>
              <a:rPr lang="en-US" sz="1600" dirty="0"/>
              <a:t>	</a:t>
            </a:r>
          </a:p>
          <a:p>
            <a:endParaRPr lang="en-US" altLang="en-US" dirty="0" smtClean="0">
              <a:latin typeface="Constantia" panose="02030602050306030303" pitchFamily="18" charset="0"/>
              <a:cs typeface="Constantia" panose="02030602050306030303" pitchFamily="18" charset="0"/>
            </a:endParaRPr>
          </a:p>
        </p:txBody>
      </p:sp>
      <p:sp>
        <p:nvSpPr>
          <p:cNvPr id="3" name="TextBox 2"/>
          <p:cNvSpPr txBox="1"/>
          <p:nvPr/>
        </p:nvSpPr>
        <p:spPr>
          <a:xfrm>
            <a:off x="1079265" y="445611"/>
            <a:ext cx="8947835" cy="646331"/>
          </a:xfrm>
          <a:prstGeom prst="rect">
            <a:avLst/>
          </a:prstGeom>
          <a:noFill/>
        </p:spPr>
        <p:txBody>
          <a:bodyPr wrap="square" rtlCol="0">
            <a:spAutoFit/>
          </a:bodyPr>
          <a:lstStyle/>
          <a:p>
            <a:r>
              <a:rPr lang="en-US" sz="3600" b="1" dirty="0" smtClean="0">
                <a:solidFill>
                  <a:schemeClr val="accent1"/>
                </a:solidFill>
                <a:latin typeface="Aharoni" pitchFamily="2" charset="-79"/>
                <a:cs typeface="Aharoni" pitchFamily="2" charset="-79"/>
              </a:rPr>
              <a:t>Congressional Budget Committees</a:t>
            </a:r>
            <a:endParaRPr lang="en-US" sz="3600" dirty="0">
              <a:solidFill>
                <a:schemeClr val="accent1"/>
              </a:solidFill>
              <a:latin typeface="Aharoni" pitchFamily="2" charset="-79"/>
              <a:cs typeface="Aharoni" pitchFamily="2" charset="-79"/>
            </a:endParaRPr>
          </a:p>
        </p:txBody>
      </p:sp>
    </p:spTree>
    <p:extLst>
      <p:ext uri="{BB962C8B-B14F-4D97-AF65-F5344CB8AC3E}">
        <p14:creationId xmlns:p14="http://schemas.microsoft.com/office/powerpoint/2010/main" val="701325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Slide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d Slide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Yellow Slide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TotalTime>
  <Words>1073</Words>
  <Application>Microsoft Office PowerPoint</Application>
  <PresentationFormat>Widescreen</PresentationFormat>
  <Paragraphs>214</Paragraphs>
  <Slides>18</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Aharoni</vt:lpstr>
      <vt:lpstr>Archer Semibold</vt:lpstr>
      <vt:lpstr>Arial</vt:lpstr>
      <vt:lpstr>Arial Rounded MT Bold</vt:lpstr>
      <vt:lpstr>Calibri</vt:lpstr>
      <vt:lpstr>Calibri Light</vt:lpstr>
      <vt:lpstr>Constantia</vt:lpstr>
      <vt:lpstr>Helvetica Neue</vt:lpstr>
      <vt:lpstr>Wingdings</vt:lpstr>
      <vt:lpstr>Blue Slide 1</vt:lpstr>
      <vt:lpstr>Red Slide 2</vt:lpstr>
      <vt:lpstr>Yellow Slide 3</vt:lpstr>
      <vt:lpstr>End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Warenik</dc:creator>
  <cp:lastModifiedBy>Will Laird</cp:lastModifiedBy>
  <cp:revision>112</cp:revision>
  <dcterms:created xsi:type="dcterms:W3CDTF">2015-09-29T15:43:43Z</dcterms:created>
  <dcterms:modified xsi:type="dcterms:W3CDTF">2017-01-31T06:45:44Z</dcterms:modified>
</cp:coreProperties>
</file>